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</p:sldMasterIdLst>
  <p:notesMasterIdLst>
    <p:notesMasterId r:id="rId21"/>
  </p:notesMasterIdLst>
  <p:sldIdLst>
    <p:sldId id="261" r:id="rId5"/>
    <p:sldId id="1111" r:id="rId6"/>
    <p:sldId id="1112" r:id="rId7"/>
    <p:sldId id="1101" r:id="rId8"/>
    <p:sldId id="1094" r:id="rId9"/>
    <p:sldId id="1095" r:id="rId10"/>
    <p:sldId id="1096" r:id="rId11"/>
    <p:sldId id="1097" r:id="rId12"/>
    <p:sldId id="1098" r:id="rId13"/>
    <p:sldId id="867" r:id="rId14"/>
    <p:sldId id="930" r:id="rId15"/>
    <p:sldId id="1102" r:id="rId16"/>
    <p:sldId id="1108" r:id="rId17"/>
    <p:sldId id="1099" r:id="rId18"/>
    <p:sldId id="1113" r:id="rId19"/>
    <p:sldId id="11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pos="4974" userDrawn="1">
          <p15:clr>
            <a:srgbClr val="A4A3A4"/>
          </p15:clr>
        </p15:guide>
        <p15:guide id="8" pos="6108" userDrawn="1">
          <p15:clr>
            <a:srgbClr val="A4A3A4"/>
          </p15:clr>
        </p15:guide>
        <p15:guide id="9" pos="2706" userDrawn="1">
          <p15:clr>
            <a:srgbClr val="A4A3A4"/>
          </p15:clr>
        </p15:guide>
        <p15:guide id="10" pos="1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eme Watson" initials="GW" lastIdx="1" clrIdx="0">
    <p:extLst>
      <p:ext uri="{19B8F6BF-5375-455C-9EA6-DF929625EA0E}">
        <p15:presenceInfo xmlns:p15="http://schemas.microsoft.com/office/powerpoint/2012/main" userId="S::GraemeW@naturalpower.com::d62211dd-953d-4a1f-b465-3d40642cdd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5F"/>
    <a:srgbClr val="E9821A"/>
    <a:srgbClr val="F1AE6B"/>
    <a:srgbClr val="B2B2B2"/>
    <a:srgbClr val="9D9D9B"/>
    <a:srgbClr val="EDEDED"/>
    <a:srgbClr val="272828"/>
    <a:srgbClr val="ECECEC"/>
    <a:srgbClr val="4A4A49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0" autoAdjust="0"/>
  </p:normalViewPr>
  <p:slideViewPr>
    <p:cSldViewPr snapToGrid="0">
      <p:cViewPr varScale="1">
        <p:scale>
          <a:sx n="71" d="100"/>
          <a:sy n="71" d="100"/>
        </p:scale>
        <p:origin x="852" y="60"/>
      </p:cViewPr>
      <p:guideLst>
        <p:guide orient="horz" pos="2160"/>
        <p:guide pos="3840"/>
        <p:guide pos="7242"/>
        <p:guide orient="horz" pos="436"/>
        <p:guide orient="horz" pos="3884"/>
        <p:guide pos="4974"/>
        <p:guide pos="6108"/>
        <p:guide pos="2706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B298B-2DFB-E445-8322-EAFA8065CE1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7F26B-B879-5449-B2ED-130F6E08C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7F26B-B879-5449-B2ED-130F6E08CB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Title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864809-9966-024D-ADF0-704DB6BCC401}"/>
              </a:ext>
            </a:extLst>
          </p:cNvPr>
          <p:cNvSpPr txBox="1"/>
          <p:nvPr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594BFF-9A91-664D-B390-510FB9C3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903" y="382310"/>
            <a:ext cx="1384240" cy="90806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766831-A077-474D-BB19-AEA13164A64C}"/>
              </a:ext>
            </a:extLst>
          </p:cNvPr>
          <p:cNvCxnSpPr>
            <a:cxnSpLocks/>
          </p:cNvCxnSpPr>
          <p:nvPr/>
        </p:nvCxnSpPr>
        <p:spPr>
          <a:xfrm>
            <a:off x="701036" y="4005064"/>
            <a:ext cx="1752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17B0091-7BA3-804A-9E84-1E6E299292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1036" y="4558152"/>
            <a:ext cx="3594739" cy="7223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4B2582"/>
                </a:solidFill>
                <a:latin typeface="Bodoni 72 Book" pitchFamily="2" charset="0"/>
              </a:defRPr>
            </a:lvl2pPr>
            <a:lvl3pPr marL="914400" indent="0">
              <a:buNone/>
              <a:defRPr b="0" i="0">
                <a:solidFill>
                  <a:srgbClr val="4B2582"/>
                </a:solidFill>
                <a:latin typeface="Bodoni 72 Book" pitchFamily="2" charset="0"/>
              </a:defRPr>
            </a:lvl3pPr>
            <a:lvl4pPr marL="1371600" indent="0">
              <a:buNone/>
              <a:defRPr b="0" i="0">
                <a:solidFill>
                  <a:srgbClr val="4B2582"/>
                </a:solidFill>
                <a:latin typeface="Bodoni 72 Book" pitchFamily="2" charset="0"/>
              </a:defRPr>
            </a:lvl4pPr>
            <a:lvl5pPr marL="1828800" indent="0">
              <a:buNone/>
              <a:defRPr b="0" i="0">
                <a:solidFill>
                  <a:srgbClr val="4B2582"/>
                </a:solidFill>
                <a:latin typeface="Bodoni 72 Book" pitchFamily="2" charset="0"/>
              </a:defRPr>
            </a:lvl5pPr>
          </a:lstStyle>
          <a:p>
            <a:pPr lvl="0"/>
            <a:r>
              <a:rPr lang="en-US"/>
              <a:t>Presenter: Full Name</a:t>
            </a:r>
          </a:p>
          <a:p>
            <a:pPr lvl="0"/>
            <a:r>
              <a:rPr lang="en-US"/>
              <a:t>Date: 20.05.20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790BCC-8493-A34C-A22C-EDA10763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66" y="2533160"/>
            <a:ext cx="7191859" cy="931069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0467CF-4A93-B14B-AD2A-4EE3BDC79602}"/>
              </a:ext>
            </a:extLst>
          </p:cNvPr>
          <p:cNvGrpSpPr/>
          <p:nvPr userDrawn="1"/>
        </p:nvGrpSpPr>
        <p:grpSpPr>
          <a:xfrm>
            <a:off x="383789" y="0"/>
            <a:ext cx="5064139" cy="497840"/>
            <a:chOff x="701036" y="0"/>
            <a:chExt cx="5064139" cy="4978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79EF41-3F19-8549-A8C9-464FC228E6D0}"/>
                </a:ext>
              </a:extLst>
            </p:cNvPr>
            <p:cNvSpPr/>
            <p:nvPr userDrawn="1"/>
          </p:nvSpPr>
          <p:spPr>
            <a:xfrm>
              <a:off x="701036" y="0"/>
              <a:ext cx="5064139" cy="497840"/>
            </a:xfrm>
            <a:prstGeom prst="rect">
              <a:avLst/>
            </a:prstGeom>
            <a:solidFill>
              <a:srgbClr val="00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C2FD1C-3E94-314B-9647-956EACC5572C}"/>
                </a:ext>
              </a:extLst>
            </p:cNvPr>
            <p:cNvSpPr txBox="1"/>
            <p:nvPr userDrawn="1"/>
          </p:nvSpPr>
          <p:spPr>
            <a:xfrm>
              <a:off x="701039" y="144625"/>
              <a:ext cx="5064136" cy="20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300" b="1" i="0" kern="1200" spc="0" baseline="0">
                  <a:solidFill>
                    <a:schemeClr val="bg1"/>
                  </a:solidFill>
                  <a:latin typeface="+mj-lt"/>
                </a:rPr>
                <a:t>Working towards a future powered by renewable energy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253BBD-5F11-F241-ADA5-44A00B4AF3D8}"/>
              </a:ext>
            </a:extLst>
          </p:cNvPr>
          <p:cNvSpPr txBox="1"/>
          <p:nvPr userDrawn="1"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4B662F-97CE-514A-992A-BCD8334DB58B}"/>
              </a:ext>
            </a:extLst>
          </p:cNvPr>
          <p:cNvGrpSpPr/>
          <p:nvPr userDrawn="1"/>
        </p:nvGrpSpPr>
        <p:grpSpPr>
          <a:xfrm>
            <a:off x="9740900" y="0"/>
            <a:ext cx="2451100" cy="2273300"/>
            <a:chOff x="9740900" y="0"/>
            <a:chExt cx="2451100" cy="2273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9CEF48-AA3E-6743-9ED1-041EF174C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740900" y="0"/>
              <a:ext cx="2451100" cy="22733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FB2BB9-7498-1F47-BF55-00B851B34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24903" y="382310"/>
              <a:ext cx="1384240" cy="908061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8AC0BC-FE81-9740-ACF6-6B9BDED1BE98}"/>
              </a:ext>
            </a:extLst>
          </p:cNvPr>
          <p:cNvCxnSpPr>
            <a:cxnSpLocks/>
          </p:cNvCxnSpPr>
          <p:nvPr userDrawn="1"/>
        </p:nvCxnSpPr>
        <p:spPr>
          <a:xfrm>
            <a:off x="701036" y="4005064"/>
            <a:ext cx="1752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50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Half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6285" y="692150"/>
            <a:ext cx="5400675" cy="5473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B3A718-1B21-B04A-9A0C-05B735D2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1055" y="1052736"/>
            <a:ext cx="4545621" cy="2235851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67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ABDC62-831B-7E48-B2D4-DDBF1D4D9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1055" y="3576344"/>
            <a:ext cx="4536580" cy="10810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84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hart 2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6285" y="692150"/>
            <a:ext cx="6417827" cy="5473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B3A718-1B21-B04A-9A0C-05B735D2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6225" y="1052736"/>
            <a:ext cx="3600451" cy="2235851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67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ABDC62-831B-7E48-B2D4-DDBF1D4D9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96225" y="3576344"/>
            <a:ext cx="3591410" cy="10810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73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hree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896224" y="692150"/>
            <a:ext cx="3600451" cy="273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300357" y="692150"/>
            <a:ext cx="3600449" cy="273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95324" y="692150"/>
            <a:ext cx="3600450" cy="273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10784D-3296-2745-B93E-06FDC0822F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99209" y="-4834"/>
            <a:ext cx="5033568" cy="521063"/>
          </a:xfrm>
          <a:solidFill>
            <a:srgbClr val="B2B2B2"/>
          </a:solidFill>
        </p:spPr>
        <p:txBody>
          <a:bodyPr wrap="none" lIns="216000" tIns="180000" rIns="216000" bIns="144000">
            <a:sp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238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hree column profi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A63BAEB-23ED-9944-B159-E797C16887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34424" y="907926"/>
            <a:ext cx="2736000" cy="273685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F3C58D5-3FD5-CB48-8707-873ADD7C53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28000" y="907926"/>
            <a:ext cx="2736000" cy="273685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0D1FC463-092F-8445-8CD2-C92A410AA9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8450" y="907926"/>
            <a:ext cx="2736000" cy="273685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BBE1D-F53F-1E43-BDF7-8639D1282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969" y="4076824"/>
            <a:ext cx="2973161" cy="57618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algn="ctr">
              <a:defRPr sz="2800" b="1">
                <a:solidFill>
                  <a:schemeClr val="tx1"/>
                </a:solidFill>
              </a:defRPr>
            </a:lvl2pPr>
            <a:lvl3pPr algn="ctr">
              <a:defRPr sz="2800" b="1">
                <a:solidFill>
                  <a:schemeClr val="tx1"/>
                </a:solidFill>
              </a:defRPr>
            </a:lvl3pPr>
            <a:lvl4pPr algn="ctr">
              <a:defRPr sz="2800" b="1">
                <a:solidFill>
                  <a:schemeClr val="tx1"/>
                </a:solidFill>
              </a:defRPr>
            </a:lvl4pPr>
            <a:lvl5pPr algn="ctr">
              <a:defRPr sz="2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334637B-0912-6145-A85D-4F2EE9562D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969" y="4869036"/>
            <a:ext cx="2973161" cy="57618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algn="ctr">
              <a:defRPr sz="1800" b="0">
                <a:solidFill>
                  <a:schemeClr val="tx2"/>
                </a:solidFill>
              </a:defRPr>
            </a:lvl2pPr>
            <a:lvl3pPr algn="ctr">
              <a:defRPr sz="1800" b="0">
                <a:solidFill>
                  <a:schemeClr val="tx2"/>
                </a:solidFill>
              </a:defRPr>
            </a:lvl3pPr>
            <a:lvl4pPr algn="ctr">
              <a:defRPr sz="1800" b="0">
                <a:solidFill>
                  <a:schemeClr val="tx2"/>
                </a:solidFill>
              </a:defRPr>
            </a:lvl4pPr>
            <a:lvl5pPr algn="ctr"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4A5DEE2-24CA-1640-8B62-0A3373BBE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09419" y="4076824"/>
            <a:ext cx="2973161" cy="57618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algn="ctr">
              <a:defRPr sz="2800" b="1">
                <a:solidFill>
                  <a:schemeClr val="tx1"/>
                </a:solidFill>
              </a:defRPr>
            </a:lvl2pPr>
            <a:lvl3pPr algn="ctr">
              <a:defRPr sz="2800" b="1">
                <a:solidFill>
                  <a:schemeClr val="tx1"/>
                </a:solidFill>
              </a:defRPr>
            </a:lvl3pPr>
            <a:lvl4pPr algn="ctr">
              <a:defRPr sz="2800" b="1">
                <a:solidFill>
                  <a:schemeClr val="tx1"/>
                </a:solidFill>
              </a:defRPr>
            </a:lvl4pPr>
            <a:lvl5pPr algn="ctr">
              <a:defRPr sz="2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068FC58-DE98-3E4A-A1EC-62F3C0C449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09419" y="4869036"/>
            <a:ext cx="2973161" cy="57618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algn="ctr">
              <a:defRPr sz="1800" b="0">
                <a:solidFill>
                  <a:schemeClr val="tx2"/>
                </a:solidFill>
              </a:defRPr>
            </a:lvl2pPr>
            <a:lvl3pPr algn="ctr">
              <a:defRPr sz="1800" b="0">
                <a:solidFill>
                  <a:schemeClr val="tx2"/>
                </a:solidFill>
              </a:defRPr>
            </a:lvl3pPr>
            <a:lvl4pPr algn="ctr">
              <a:defRPr sz="1800" b="0">
                <a:solidFill>
                  <a:schemeClr val="tx2"/>
                </a:solidFill>
              </a:defRPr>
            </a:lvl4pPr>
            <a:lvl5pPr algn="ctr"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13DF338-6356-814E-B83F-0BB46C81CD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9869" y="4076824"/>
            <a:ext cx="2973161" cy="57618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algn="ctr">
              <a:defRPr sz="2800" b="1">
                <a:solidFill>
                  <a:schemeClr val="tx1"/>
                </a:solidFill>
              </a:defRPr>
            </a:lvl2pPr>
            <a:lvl3pPr algn="ctr">
              <a:defRPr sz="2800" b="1">
                <a:solidFill>
                  <a:schemeClr val="tx1"/>
                </a:solidFill>
              </a:defRPr>
            </a:lvl3pPr>
            <a:lvl4pPr algn="ctr">
              <a:defRPr sz="2800" b="1">
                <a:solidFill>
                  <a:schemeClr val="tx1"/>
                </a:solidFill>
              </a:defRPr>
            </a:lvl4pPr>
            <a:lvl5pPr algn="ctr">
              <a:defRPr sz="2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936A5F5-EE03-0E48-8A8C-586EAABEA8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9869" y="4869036"/>
            <a:ext cx="2973161" cy="57618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algn="ctr">
              <a:defRPr sz="1800" b="0">
                <a:solidFill>
                  <a:schemeClr val="tx2"/>
                </a:solidFill>
              </a:defRPr>
            </a:lvl2pPr>
            <a:lvl3pPr algn="ctr">
              <a:defRPr sz="1800" b="0">
                <a:solidFill>
                  <a:schemeClr val="tx2"/>
                </a:solidFill>
              </a:defRPr>
            </a:lvl3pPr>
            <a:lvl4pPr algn="ctr">
              <a:defRPr sz="1800" b="0">
                <a:solidFill>
                  <a:schemeClr val="tx2"/>
                </a:solidFill>
              </a:defRPr>
            </a:lvl4pPr>
            <a:lvl5pPr algn="ctr"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3E3532-C94B-E049-9606-1A12EABEE5D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99209" y="-4834"/>
            <a:ext cx="5033568" cy="521063"/>
          </a:xfrm>
          <a:solidFill>
            <a:srgbClr val="B2B2B2"/>
          </a:solidFill>
        </p:spPr>
        <p:txBody>
          <a:bodyPr wrap="none" lIns="216000" tIns="180000" rIns="216000" bIns="144000">
            <a:sp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026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ngle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A63BAEB-23ED-9944-B159-E797C16887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34424" y="692150"/>
            <a:ext cx="2736000" cy="273685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BBE1D-F53F-1E43-BDF7-8639D1282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8969" y="3861048"/>
            <a:ext cx="2973161" cy="57618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algn="ctr">
              <a:defRPr sz="2800" b="1">
                <a:solidFill>
                  <a:schemeClr val="tx1"/>
                </a:solidFill>
              </a:defRPr>
            </a:lvl2pPr>
            <a:lvl3pPr algn="ctr">
              <a:defRPr sz="2800" b="1">
                <a:solidFill>
                  <a:schemeClr val="tx1"/>
                </a:solidFill>
              </a:defRPr>
            </a:lvl3pPr>
            <a:lvl4pPr algn="ctr">
              <a:defRPr sz="2800" b="1">
                <a:solidFill>
                  <a:schemeClr val="tx1"/>
                </a:solidFill>
              </a:defRPr>
            </a:lvl4pPr>
            <a:lvl5pPr algn="ctr">
              <a:defRPr sz="2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Full Name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334637B-0912-6145-A85D-4F2EE9562D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969" y="4653260"/>
            <a:ext cx="2973161" cy="57618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algn="ctr">
              <a:defRPr sz="1800" b="0">
                <a:solidFill>
                  <a:schemeClr val="tx2"/>
                </a:solidFill>
              </a:defRPr>
            </a:lvl2pPr>
            <a:lvl3pPr algn="ctr">
              <a:defRPr sz="1800" b="0">
                <a:solidFill>
                  <a:schemeClr val="tx2"/>
                </a:solidFill>
              </a:defRPr>
            </a:lvl3pPr>
            <a:lvl4pPr algn="ctr">
              <a:defRPr sz="1800" b="0">
                <a:solidFill>
                  <a:schemeClr val="tx2"/>
                </a:solidFill>
              </a:defRPr>
            </a:lvl4pPr>
            <a:lvl5pPr algn="ctr"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4F0EA-68EE-0541-98FE-9A588C9577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140074" y="710382"/>
            <a:ext cx="6356601" cy="5455468"/>
          </a:xfrm>
        </p:spPr>
        <p:txBody>
          <a:bodyPr lIns="0" tIns="0" rIns="0" bIns="0">
            <a:noAutofit/>
          </a:bodyPr>
          <a:lstStyle>
            <a:lvl1pPr algn="l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2400">
                <a:solidFill>
                  <a:schemeClr val="tx2"/>
                </a:solidFill>
              </a:defRPr>
            </a:lvl1pPr>
          </a:lstStyle>
          <a:p>
            <a:pPr algn="l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800" b="1" kern="0">
                <a:latin typeface="Arial" charset="0"/>
                <a:ea typeface="Arial" charset="0"/>
                <a:cs typeface="Arial" charset="0"/>
              </a:rPr>
              <a:t>Key Skill 1</a:t>
            </a:r>
          </a:p>
          <a:p>
            <a:pPr algn="l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800" b="1" kern="0">
                <a:latin typeface="Arial" charset="0"/>
                <a:ea typeface="Arial" charset="0"/>
                <a:cs typeface="Arial" charset="0"/>
              </a:rPr>
              <a:t>Key Skill 2</a:t>
            </a:r>
          </a:p>
          <a:p>
            <a:pPr algn="l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800" b="1" kern="0">
                <a:latin typeface="Arial" charset="0"/>
                <a:ea typeface="Arial" charset="0"/>
                <a:cs typeface="Arial" charset="0"/>
              </a:rPr>
              <a:t>Years experience</a:t>
            </a:r>
          </a:p>
          <a:p>
            <a:pPr algn="l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800" b="1" kern="0">
                <a:latin typeface="Arial" charset="0"/>
                <a:ea typeface="Arial" charset="0"/>
                <a:cs typeface="Arial" charset="0"/>
              </a:rPr>
              <a:t>More info here.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6693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692150"/>
            <a:ext cx="5400675" cy="5473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C3292-0F63-054A-B346-589DA6B7F2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99209" y="-4834"/>
            <a:ext cx="1979911" cy="521063"/>
          </a:xfrm>
          <a:solidFill>
            <a:srgbClr val="B2B2B2"/>
          </a:solidFill>
        </p:spPr>
        <p:txBody>
          <a:bodyPr wrap="none" lIns="216000" tIns="180000" rIns="216000" bIns="144000">
            <a:sp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30988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hank you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464711-8A31-9342-B8AA-889680069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5560" y="0"/>
            <a:ext cx="656644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864809-9966-024D-ADF0-704DB6BCC401}"/>
              </a:ext>
            </a:extLst>
          </p:cNvPr>
          <p:cNvSpPr txBox="1"/>
          <p:nvPr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766831-A077-474D-BB19-AEA13164A64C}"/>
              </a:ext>
            </a:extLst>
          </p:cNvPr>
          <p:cNvCxnSpPr>
            <a:cxnSpLocks/>
          </p:cNvCxnSpPr>
          <p:nvPr/>
        </p:nvCxnSpPr>
        <p:spPr>
          <a:xfrm>
            <a:off x="701036" y="4005064"/>
            <a:ext cx="1752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5790BCC-8493-A34C-A22C-EDA107634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67" y="2533160"/>
            <a:ext cx="4743561" cy="931069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5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Thank you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0467CF-4A93-B14B-AD2A-4EE3BDC79602}"/>
              </a:ext>
            </a:extLst>
          </p:cNvPr>
          <p:cNvGrpSpPr/>
          <p:nvPr userDrawn="1"/>
        </p:nvGrpSpPr>
        <p:grpSpPr>
          <a:xfrm>
            <a:off x="383789" y="-13303"/>
            <a:ext cx="5064139" cy="497840"/>
            <a:chOff x="701036" y="0"/>
            <a:chExt cx="5064139" cy="4978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79EF41-3F19-8549-A8C9-464FC228E6D0}"/>
                </a:ext>
              </a:extLst>
            </p:cNvPr>
            <p:cNvSpPr/>
            <p:nvPr userDrawn="1"/>
          </p:nvSpPr>
          <p:spPr>
            <a:xfrm>
              <a:off x="701036" y="0"/>
              <a:ext cx="5064139" cy="497840"/>
            </a:xfrm>
            <a:prstGeom prst="rect">
              <a:avLst/>
            </a:prstGeom>
            <a:solidFill>
              <a:srgbClr val="00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C2FD1C-3E94-314B-9647-956EACC5572C}"/>
                </a:ext>
              </a:extLst>
            </p:cNvPr>
            <p:cNvSpPr txBox="1"/>
            <p:nvPr userDrawn="1"/>
          </p:nvSpPr>
          <p:spPr>
            <a:xfrm>
              <a:off x="701039" y="144625"/>
              <a:ext cx="5064136" cy="20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300" b="1" i="0" kern="1200" spc="0" baseline="0">
                  <a:solidFill>
                    <a:schemeClr val="bg1"/>
                  </a:solidFill>
                  <a:latin typeface="+mj-lt"/>
                </a:rPr>
                <a:t>Working towards a future powered by renewable energy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8AC0BC-FE81-9740-ACF6-6B9BDED1BE98}"/>
              </a:ext>
            </a:extLst>
          </p:cNvPr>
          <p:cNvCxnSpPr>
            <a:cxnSpLocks/>
          </p:cNvCxnSpPr>
          <p:nvPr userDrawn="1"/>
        </p:nvCxnSpPr>
        <p:spPr>
          <a:xfrm>
            <a:off x="701036" y="4005064"/>
            <a:ext cx="175223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5E228C7-873D-7B42-9B2F-215EF3465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6040" y="1124744"/>
            <a:ext cx="4537817" cy="32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7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-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43345" y="836716"/>
            <a:ext cx="7914612" cy="5472607"/>
          </a:xfrm>
          <a:prstGeom prst="rect">
            <a:avLst/>
          </a:prstGeom>
        </p:spPr>
        <p:txBody>
          <a:bodyPr vert="horz"/>
          <a:lstStyle>
            <a:lvl1pPr marL="342900" indent="-342900">
              <a:buSzPct val="90000"/>
              <a:buFontTx/>
              <a:buBlip>
                <a:blip r:embed="rId2"/>
              </a:buBlip>
              <a:defRPr sz="1600">
                <a:solidFill>
                  <a:srgbClr val="3C3C3B"/>
                </a:solidFill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400">
                <a:solidFill>
                  <a:srgbClr val="5A5A59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 marL="1600200" indent="0">
              <a:buFontTx/>
              <a:buNone/>
              <a:defRPr sz="1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286125" y="836712"/>
            <a:ext cx="3546049" cy="54726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43339" y="28374"/>
            <a:ext cx="9793088" cy="37629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2000" b="0"/>
            </a:lvl1pPr>
          </a:lstStyle>
          <a:p>
            <a:r>
              <a:rPr lang="en-GB"/>
              <a:t>click to edit master slide</a:t>
            </a:r>
            <a:endParaRPr lang="en-US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43345" y="416867"/>
            <a:ext cx="9792311" cy="2758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subheading</a:t>
            </a:r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239350" y="419097"/>
            <a:ext cx="9697077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4B2582"/>
                </a:gs>
                <a:gs pos="100000">
                  <a:srgbClr val="11806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465243" y="6346814"/>
            <a:ext cx="1295387" cy="25053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C9251D54-581B-BB4E-B2CE-DF81132DEAF0}" type="datetime1">
              <a:rPr lang="en-GB" smtClean="0"/>
              <a:pPr defTabSz="457200"/>
              <a:t>11/06/2021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9568" y="6346814"/>
            <a:ext cx="975899" cy="2505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200"/>
            <a:fld id="{3322E0C6-19E6-4340-B46E-5981A4C7A897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3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- text 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43339" y="836716"/>
            <a:ext cx="11809312" cy="5472607"/>
          </a:xfrm>
          <a:prstGeom prst="rect">
            <a:avLst/>
          </a:prstGeom>
        </p:spPr>
        <p:txBody>
          <a:bodyPr vert="horz"/>
          <a:lstStyle>
            <a:lvl1pPr marL="342900" indent="-342900" algn="l">
              <a:buSzPct val="90000"/>
              <a:buFont typeface="Arial" pitchFamily="34" charset="0"/>
              <a:buNone/>
              <a:defRPr sz="1200">
                <a:solidFill>
                  <a:schemeClr val="tx1"/>
                </a:solidFill>
              </a:defRPr>
            </a:lvl1pPr>
            <a:lvl2pPr marL="800100" indent="-342900" algn="ctr">
              <a:buSzPct val="90000"/>
              <a:buFont typeface="Arial" pitchFamily="34" charset="0"/>
              <a:buNone/>
              <a:defRPr sz="1400">
                <a:solidFill>
                  <a:srgbClr val="5A5A59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43339" y="28374"/>
            <a:ext cx="9793088" cy="37629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2000" b="0"/>
            </a:lvl1pPr>
          </a:lstStyle>
          <a:p>
            <a:r>
              <a:rPr lang="en-GB" dirty="0"/>
              <a:t>click to edit master slide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43340" y="416867"/>
            <a:ext cx="9793088" cy="2758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465243" y="6346814"/>
            <a:ext cx="1295387" cy="25053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48996A8-B077-324E-9C56-E452E8326C65}" type="datetime1">
              <a:rPr lang="en-GB" smtClean="0"/>
              <a:pPr defTabSz="457200"/>
              <a:t>11/06/2021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9568" y="6346814"/>
            <a:ext cx="975899" cy="2505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defTabSz="457200"/>
            <a:fld id="{3322E0C6-19E6-4340-B46E-5981A4C7A897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Title Slide_imagebackground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650F307-30A1-5C43-BCE1-99C3B5B19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64809-9966-024D-ADF0-704DB6BCC401}"/>
              </a:ext>
            </a:extLst>
          </p:cNvPr>
          <p:cNvSpPr txBox="1"/>
          <p:nvPr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766831-A077-474D-BB19-AEA13164A64C}"/>
              </a:ext>
            </a:extLst>
          </p:cNvPr>
          <p:cNvCxnSpPr>
            <a:cxnSpLocks/>
          </p:cNvCxnSpPr>
          <p:nvPr/>
        </p:nvCxnSpPr>
        <p:spPr>
          <a:xfrm>
            <a:off x="701036" y="4005064"/>
            <a:ext cx="1752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17B0091-7BA3-804A-9E84-1E6E299292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1036" y="4558152"/>
            <a:ext cx="3594739" cy="7223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rgbClr val="4B2582"/>
                </a:solidFill>
                <a:latin typeface="Bodoni 72 Book" pitchFamily="2" charset="0"/>
              </a:defRPr>
            </a:lvl2pPr>
            <a:lvl3pPr marL="914400" indent="0">
              <a:buNone/>
              <a:defRPr b="0" i="0">
                <a:solidFill>
                  <a:srgbClr val="4B2582"/>
                </a:solidFill>
                <a:latin typeface="Bodoni 72 Book" pitchFamily="2" charset="0"/>
              </a:defRPr>
            </a:lvl3pPr>
            <a:lvl4pPr marL="1371600" indent="0">
              <a:buNone/>
              <a:defRPr b="0" i="0">
                <a:solidFill>
                  <a:srgbClr val="4B2582"/>
                </a:solidFill>
                <a:latin typeface="Bodoni 72 Book" pitchFamily="2" charset="0"/>
              </a:defRPr>
            </a:lvl4pPr>
            <a:lvl5pPr marL="1828800" indent="0">
              <a:buNone/>
              <a:defRPr b="0" i="0">
                <a:solidFill>
                  <a:srgbClr val="4B2582"/>
                </a:solidFill>
                <a:latin typeface="Bodoni 72 Book" pitchFamily="2" charset="0"/>
              </a:defRPr>
            </a:lvl5pPr>
          </a:lstStyle>
          <a:p>
            <a:pPr lvl="0"/>
            <a:r>
              <a:rPr lang="en-US"/>
              <a:t>Presenter: Full Name</a:t>
            </a:r>
          </a:p>
          <a:p>
            <a:pPr lvl="0"/>
            <a:r>
              <a:rPr lang="en-US"/>
              <a:t>Date: 20.05.20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790BCC-8493-A34C-A22C-EDA10763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66" y="2533160"/>
            <a:ext cx="7191859" cy="931069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9117B9-6FEF-4847-9704-349EA419023D}"/>
              </a:ext>
            </a:extLst>
          </p:cNvPr>
          <p:cNvGrpSpPr/>
          <p:nvPr userDrawn="1"/>
        </p:nvGrpSpPr>
        <p:grpSpPr>
          <a:xfrm>
            <a:off x="9740900" y="0"/>
            <a:ext cx="2451100" cy="2273300"/>
            <a:chOff x="9740900" y="0"/>
            <a:chExt cx="2451100" cy="22733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04452E1-D98E-E84C-87A1-BE12DD398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740900" y="0"/>
              <a:ext cx="2451100" cy="22733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594BFF-9A91-664D-B390-510FB9C38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4903" y="382310"/>
              <a:ext cx="1384240" cy="908061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6FEDEA2-9F87-9942-9C8C-D1C3AECD3DA0}"/>
              </a:ext>
            </a:extLst>
          </p:cNvPr>
          <p:cNvSpPr txBox="1"/>
          <p:nvPr userDrawn="1"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CF9EF0-76BB-7249-B3E7-DFC79ED3B1C6}"/>
              </a:ext>
            </a:extLst>
          </p:cNvPr>
          <p:cNvCxnSpPr>
            <a:cxnSpLocks/>
          </p:cNvCxnSpPr>
          <p:nvPr userDrawn="1"/>
        </p:nvCxnSpPr>
        <p:spPr>
          <a:xfrm>
            <a:off x="701036" y="4005064"/>
            <a:ext cx="1752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D4A9C9-C012-5448-AB50-10D89D16C067}"/>
              </a:ext>
            </a:extLst>
          </p:cNvPr>
          <p:cNvGrpSpPr/>
          <p:nvPr userDrawn="1"/>
        </p:nvGrpSpPr>
        <p:grpSpPr>
          <a:xfrm>
            <a:off x="383789" y="0"/>
            <a:ext cx="5064139" cy="497840"/>
            <a:chOff x="701036" y="0"/>
            <a:chExt cx="5064139" cy="4978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3C83AD-1D56-7349-936F-38C5C0A7481F}"/>
                </a:ext>
              </a:extLst>
            </p:cNvPr>
            <p:cNvSpPr/>
            <p:nvPr userDrawn="1"/>
          </p:nvSpPr>
          <p:spPr>
            <a:xfrm>
              <a:off x="701036" y="0"/>
              <a:ext cx="5064139" cy="497840"/>
            </a:xfrm>
            <a:prstGeom prst="rect">
              <a:avLst/>
            </a:prstGeom>
            <a:solidFill>
              <a:srgbClr val="009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955C4A-2F58-EA44-8090-D6BB62E326BB}"/>
                </a:ext>
              </a:extLst>
            </p:cNvPr>
            <p:cNvSpPr txBox="1"/>
            <p:nvPr userDrawn="1"/>
          </p:nvSpPr>
          <p:spPr>
            <a:xfrm>
              <a:off x="701039" y="144625"/>
              <a:ext cx="5064136" cy="20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300" b="1" i="0" kern="1200" spc="0" baseline="0">
                  <a:solidFill>
                    <a:schemeClr val="bg1"/>
                  </a:solidFill>
                  <a:latin typeface="+mj-lt"/>
                </a:rPr>
                <a:t>Working towards a future powered by renewable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982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Section break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864809-9966-024D-ADF0-704DB6BCC401}"/>
              </a:ext>
            </a:extLst>
          </p:cNvPr>
          <p:cNvSpPr txBox="1"/>
          <p:nvPr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766831-A077-474D-BB19-AEA13164A64C}"/>
              </a:ext>
            </a:extLst>
          </p:cNvPr>
          <p:cNvCxnSpPr>
            <a:cxnSpLocks/>
          </p:cNvCxnSpPr>
          <p:nvPr/>
        </p:nvCxnSpPr>
        <p:spPr>
          <a:xfrm>
            <a:off x="701036" y="3429000"/>
            <a:ext cx="1794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3B8919E-3ED0-7D40-A14D-F85E969CD3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692150"/>
            <a:ext cx="5400675" cy="5473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CBC5A7F-F922-A149-B260-58FF6361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54" y="864984"/>
            <a:ext cx="4752604" cy="2215991"/>
          </a:xfrm>
        </p:spPr>
        <p:txBody>
          <a:bodyPr lIns="0" tIns="0" rIns="0" bIns="0" anchor="b" anchorCtr="0">
            <a:normAutofit/>
          </a:bodyPr>
          <a:lstStyle>
            <a:lvl1pPr>
              <a:lnSpc>
                <a:spcPct val="8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6FD691-7727-7E49-B1C7-DB841986F5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954" y="3781754"/>
            <a:ext cx="4752975" cy="1591462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839B2-C53C-A14A-9CDC-3F11FDB99500}"/>
              </a:ext>
            </a:extLst>
          </p:cNvPr>
          <p:cNvSpPr txBox="1"/>
          <p:nvPr userDrawn="1"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4D7359-C875-404B-A2DC-76BC0950F094}"/>
              </a:ext>
            </a:extLst>
          </p:cNvPr>
          <p:cNvCxnSpPr>
            <a:cxnSpLocks/>
          </p:cNvCxnSpPr>
          <p:nvPr userDrawn="1"/>
        </p:nvCxnSpPr>
        <p:spPr>
          <a:xfrm>
            <a:off x="701036" y="3429000"/>
            <a:ext cx="179451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3C5A-339B-714B-AB54-A4D8F401AF5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99209" y="-4834"/>
            <a:ext cx="5033568" cy="521063"/>
          </a:xfrm>
          <a:solidFill>
            <a:srgbClr val="B2B2B2"/>
          </a:solidFill>
        </p:spPr>
        <p:txBody>
          <a:bodyPr wrap="none" lIns="216000" tIns="180000" rIns="216000" bIns="144000">
            <a:sp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907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ullet points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864809-9966-024D-ADF0-704DB6BCC401}"/>
              </a:ext>
            </a:extLst>
          </p:cNvPr>
          <p:cNvSpPr txBox="1"/>
          <p:nvPr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3B8919E-3ED0-7D40-A14D-F85E969CD3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96225" y="692150"/>
            <a:ext cx="3600450" cy="273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590D5E9-2F7B-074D-9932-9320E01AF8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6223" y="3435350"/>
            <a:ext cx="3600451" cy="2736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FA531-9629-0040-A239-D0C340038B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7142" y="2225701"/>
            <a:ext cx="5394961" cy="3151825"/>
          </a:xfrm>
        </p:spPr>
        <p:txBody>
          <a:bodyPr wrap="square" lIns="0" tIns="0" rIns="0" bIns="0">
            <a:sp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</a:defRPr>
            </a:lvl1pPr>
            <a:lvl5pPr>
              <a:lnSpc>
                <a:spcPct val="100000"/>
              </a:lnSpc>
              <a:defRPr/>
            </a:lvl5pPr>
          </a:lstStyle>
          <a:p>
            <a:pPr marL="285750" indent="-285750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800" b="1" ker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Key point 1</a:t>
            </a:r>
          </a:p>
          <a:p>
            <a:pPr marL="285750" indent="-285750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800" b="1" ker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Key point 2</a:t>
            </a:r>
          </a:p>
          <a:p>
            <a:pPr marL="285750" indent="-285750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800" b="1" ker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Key point 3</a:t>
            </a:r>
          </a:p>
          <a:p>
            <a:pPr marL="285750" indent="-285750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800" b="1" ker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Key point 4</a:t>
            </a:r>
          </a:p>
          <a:p>
            <a:pPr marL="285750" indent="-285750" hangingPunct="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sz="2800" b="1" ker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Key point 5</a:t>
            </a:r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F12EC34-5C67-084A-BF78-63122CF5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76650"/>
            <a:ext cx="6336778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AA17E5-B12F-FF48-B9D3-3000C41BB7D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99209" y="-4834"/>
            <a:ext cx="5033568" cy="521063"/>
          </a:xfrm>
          <a:solidFill>
            <a:srgbClr val="B2B2B2"/>
          </a:solidFill>
        </p:spPr>
        <p:txBody>
          <a:bodyPr wrap="none" lIns="216000" tIns="180000" rIns="216000" bIns="144000">
            <a:sp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42753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odytex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864809-9966-024D-ADF0-704DB6BCC401}"/>
              </a:ext>
            </a:extLst>
          </p:cNvPr>
          <p:cNvSpPr txBox="1"/>
          <p:nvPr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F12EC34-5C67-084A-BF78-63122CF5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836712"/>
            <a:ext cx="6336778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FEDF-92A1-DE4A-AB3D-19E374926A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66" y="1412776"/>
            <a:ext cx="10515600" cy="4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71CF5F-FE9A-9840-9981-32042315D7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99209" y="-4834"/>
            <a:ext cx="5033568" cy="521063"/>
          </a:xfrm>
          <a:solidFill>
            <a:srgbClr val="B2B2B2"/>
          </a:solidFill>
        </p:spPr>
        <p:txBody>
          <a:bodyPr wrap="none" lIns="216000" tIns="180000" rIns="216000" bIns="144000">
            <a:sp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8576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Bodytext_WhiteBkgd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0FBCB0-43D6-6A49-A37F-89E0F247D2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64809-9966-024D-ADF0-704DB6BCC401}"/>
              </a:ext>
            </a:extLst>
          </p:cNvPr>
          <p:cNvSpPr txBox="1"/>
          <p:nvPr/>
        </p:nvSpPr>
        <p:spPr>
          <a:xfrm>
            <a:off x="701039" y="2636821"/>
            <a:ext cx="5394961" cy="59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800" b="1" i="0">
                <a:solidFill>
                  <a:srgbClr val="404040"/>
                </a:solidFill>
                <a:latin typeface="HurmeGeometricSans3 Bold" panose="020B0500020000000000" pitchFamily="34" charset="77"/>
              </a:rPr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F12EC34-5C67-084A-BF78-63122CF5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836712"/>
            <a:ext cx="6336778" cy="443198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FEDF-92A1-DE4A-AB3D-19E374926A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366" y="1412776"/>
            <a:ext cx="10515600" cy="47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6D9D52-D54C-E84C-AC7C-941712231DB0}"/>
              </a:ext>
            </a:extLst>
          </p:cNvPr>
          <p:cNvSpPr txBox="1">
            <a:spLocks/>
          </p:cNvSpPr>
          <p:nvPr userDrawn="1"/>
        </p:nvSpPr>
        <p:spPr>
          <a:xfrm>
            <a:off x="695325" y="6441989"/>
            <a:ext cx="2335576" cy="140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341" rtl="0" eaLnBrk="1" latinLnBrk="0" hangingPunct="1">
              <a:defRPr lang="en-US" sz="911" b="0" i="0" kern="1200" smtClean="0">
                <a:solidFill>
                  <a:schemeClr val="bg1">
                    <a:lumMod val="6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Natural Power 2020.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EC03E-440A-4B42-BDAB-7D0AF7020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782" y="6309320"/>
            <a:ext cx="418550" cy="4185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9266-E559-9545-A5C7-AD8BB3D7DB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99209" y="-4834"/>
            <a:ext cx="5033568" cy="521063"/>
          </a:xfrm>
          <a:solidFill>
            <a:srgbClr val="B2B2B2"/>
          </a:solidFill>
        </p:spPr>
        <p:txBody>
          <a:bodyPr wrap="none" lIns="216000" tIns="180000" rIns="216000" bIns="144000">
            <a:sp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4931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573D-3A22-9747-8D1C-40777E75DC3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99209" y="-4834"/>
            <a:ext cx="5033568" cy="521063"/>
          </a:xfrm>
          <a:solidFill>
            <a:srgbClr val="B2B2B2"/>
          </a:solidFill>
        </p:spPr>
        <p:txBody>
          <a:bodyPr wrap="none" lIns="216000" tIns="180000" rIns="216000" bIns="144000">
            <a:sp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45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Half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04C2D-F46B-B048-AE6C-8302C07E79C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99209" y="-4834"/>
            <a:ext cx="5033568" cy="521063"/>
          </a:xfrm>
          <a:solidFill>
            <a:srgbClr val="B2B2B2"/>
          </a:solidFill>
        </p:spPr>
        <p:txBody>
          <a:bodyPr wrap="none" lIns="216000" tIns="180000" rIns="216000" bIns="144000">
            <a:spAutoFit/>
          </a:bodyPr>
          <a:lstStyle>
            <a:lvl1pPr marL="0" indent="0">
              <a:buNone/>
              <a:defRPr sz="14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4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Half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692150"/>
            <a:ext cx="5400675" cy="5473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94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Drag &amp; Drop Image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B3A718-1B21-B04A-9A0C-05B735D2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66" y="1052736"/>
            <a:ext cx="4537075" cy="2235851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80000"/>
              </a:lnSpc>
              <a:defRPr sz="567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ABDC62-831B-7E48-B2D4-DDBF1D4D97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3576344"/>
            <a:ext cx="4537075" cy="108108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406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FE57F-3CBF-4B4A-B0AD-76E790F4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6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4235A-C84E-9E48-9307-28881E1E6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36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AE35E-B5F5-014F-9984-E16CB99D7B4A}"/>
              </a:ext>
            </a:extLst>
          </p:cNvPr>
          <p:cNvSpPr txBox="1">
            <a:spLocks/>
          </p:cNvSpPr>
          <p:nvPr/>
        </p:nvSpPr>
        <p:spPr>
          <a:xfrm>
            <a:off x="263352" y="6422744"/>
            <a:ext cx="314980" cy="14016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911" b="0" i="0" kern="1200" smtClean="0">
                <a:solidFill>
                  <a:schemeClr val="bg1">
                    <a:lumMod val="6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01996-2D0B-4E1B-998A-4107E0F8DE91}" type="slidenum">
              <a:rPr lang="uk-UA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uk-UA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A6966-DCDB-814E-8022-9C2EEE536067}"/>
              </a:ext>
            </a:extLst>
          </p:cNvPr>
          <p:cNvSpPr txBox="1">
            <a:spLocks/>
          </p:cNvSpPr>
          <p:nvPr userDrawn="1"/>
        </p:nvSpPr>
        <p:spPr>
          <a:xfrm>
            <a:off x="263352" y="6422744"/>
            <a:ext cx="314980" cy="14016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911" b="0" i="0" kern="1200" smtClean="0">
                <a:solidFill>
                  <a:schemeClr val="bg1">
                    <a:lumMod val="6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C01996-2D0B-4E1B-998A-4107E0F8DE91}" type="slidenum">
              <a:rPr lang="uk-UA" smtClean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uk-UA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2D1410-D52E-2443-9AF4-AAB110CF5C94}"/>
              </a:ext>
            </a:extLst>
          </p:cNvPr>
          <p:cNvSpPr txBox="1">
            <a:spLocks/>
          </p:cNvSpPr>
          <p:nvPr userDrawn="1"/>
        </p:nvSpPr>
        <p:spPr>
          <a:xfrm>
            <a:off x="695325" y="6441989"/>
            <a:ext cx="2335576" cy="140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341" rtl="0" eaLnBrk="1" latinLnBrk="0" hangingPunct="1">
              <a:defRPr lang="en-US" sz="911" b="0" i="0" kern="1200" smtClean="0">
                <a:solidFill>
                  <a:schemeClr val="bg1">
                    <a:lumMod val="6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Natural Power 2020.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48EDFA-2BD7-484A-951B-ABBAEEFF8AE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59782" y="6309320"/>
            <a:ext cx="418550" cy="4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78" r:id="rId5"/>
    <p:sldLayoutId id="2147483779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81" r:id="rId14"/>
    <p:sldLayoutId id="2147483782" r:id="rId15"/>
    <p:sldLayoutId id="2147483780" r:id="rId16"/>
    <p:sldLayoutId id="2147483783" r:id="rId17"/>
    <p:sldLayoutId id="214748378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2160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884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6108" userDrawn="1">
          <p15:clr>
            <a:srgbClr val="F26B43"/>
          </p15:clr>
        </p15:guide>
        <p15:guide id="17" pos="7242" userDrawn="1">
          <p15:clr>
            <a:srgbClr val="F26B43"/>
          </p15:clr>
        </p15:guide>
        <p15:guide id="18" pos="2706" userDrawn="1">
          <p15:clr>
            <a:srgbClr val="F26B43"/>
          </p15:clr>
        </p15:guide>
        <p15:guide id="19" pos="438" userDrawn="1">
          <p15:clr>
            <a:srgbClr val="F26B43"/>
          </p15:clr>
        </p15:guide>
        <p15:guide id="20" pos="1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6340D-C743-3C47-8B1A-CEF8D7F4FF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6913" y="2205038"/>
            <a:ext cx="8999537" cy="1282700"/>
          </a:xfrm>
        </p:spPr>
        <p:txBody>
          <a:bodyPr lIns="0" tIns="0" rIns="0" bIns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4000" b="1" dirty="0">
                <a:solidFill>
                  <a:srgbClr val="404040"/>
                </a:solidFill>
                <a:latin typeface="HurmeGeometricSans3 SemiBold" panose="020B0700020000000000" pitchFamily="34" charset="0"/>
              </a:rPr>
              <a:t>Condition Monitoring Techniques in the Wind Industry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1F402-04BE-2049-9395-1CA889F0038B}"/>
              </a:ext>
            </a:extLst>
          </p:cNvPr>
          <p:cNvSpPr txBox="1"/>
          <p:nvPr/>
        </p:nvSpPr>
        <p:spPr>
          <a:xfrm>
            <a:off x="697423" y="4817501"/>
            <a:ext cx="3598352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endParaRPr lang="en-US" sz="1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1600" i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16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16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.06.2021</a:t>
            </a:r>
            <a:endParaRPr lang="en-US" sz="1600" b="1" i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5F653-B778-C74A-B1D5-9F5B32394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881" y="3988622"/>
            <a:ext cx="2816320" cy="2248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70D289-E5D4-4C8C-9473-421B2C63DB98}"/>
              </a:ext>
            </a:extLst>
          </p:cNvPr>
          <p:cNvSpPr txBox="1"/>
          <p:nvPr/>
        </p:nvSpPr>
        <p:spPr>
          <a:xfrm>
            <a:off x="688369" y="4088158"/>
            <a:ext cx="7303577" cy="667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b="1" dirty="0">
                <a:solidFill>
                  <a:schemeClr val="accent4"/>
                </a:solidFill>
                <a:latin typeface="HurmeGeometricSans3 SemiBold" panose="020B0700020000000000" pitchFamily="34" charset="0"/>
                <a:cs typeface="Arial" panose="020B0604020202020204" pitchFamily="34" charset="0"/>
              </a:rPr>
              <a:t>Daryl Hickey - </a:t>
            </a:r>
            <a:r>
              <a:rPr lang="en-US" b="1" i="0" dirty="0">
                <a:solidFill>
                  <a:schemeClr val="accent4"/>
                </a:solidFill>
                <a:latin typeface="HurmeGeometricSans3 SemiBold" panose="020B0700020000000000" pitchFamily="34" charset="0"/>
                <a:cs typeface="Arial" panose="020B0604020202020204" pitchFamily="34" charset="0"/>
              </a:rPr>
              <a:t>Natural Power</a:t>
            </a:r>
          </a:p>
          <a:p>
            <a:pPr algn="l">
              <a:lnSpc>
                <a:spcPct val="80000"/>
              </a:lnSpc>
            </a:pPr>
            <a:endParaRPr lang="en-US" b="1" dirty="0">
              <a:solidFill>
                <a:schemeClr val="accent4"/>
              </a:solidFill>
              <a:latin typeface="HurmeGeometricSans3 SemiBold" panose="020B0700020000000000" pitchFamily="34" charset="0"/>
              <a:cs typeface="Arial" panose="020B060402020202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b="1" dirty="0">
                <a:solidFill>
                  <a:schemeClr val="accent4"/>
                </a:solidFill>
                <a:latin typeface="HurmeGeometricSans3 SemiBold" panose="020B0700020000000000" pitchFamily="34" charset="0"/>
                <a:cs typeface="Arial" panose="020B0604020202020204" pitchFamily="34" charset="0"/>
              </a:rPr>
              <a:t>BINDT CM2020</a:t>
            </a:r>
            <a:endParaRPr lang="en-US" b="1" i="0" dirty="0">
              <a:solidFill>
                <a:schemeClr val="accent4"/>
              </a:solidFill>
              <a:latin typeface="HurmeGeometricSans3 SemiBold" panose="020B070002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0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E88B1-B649-4BFD-B808-65A48255C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CMS Alarms were causing WTG to shut down.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revealed several trends relating to the HSS inner race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vibration patterns were observed to have been rising in energy levels over a short period of time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Lubrication Samples had returned as alarming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262B56-C10F-405E-A34D-07DFB2C0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Alarms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075D8-BC59-4D31-BB89-D1B6A14C88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142782-0894-4ABE-A492-251C584BA7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fld id="{C9251D54-581B-BB4E-B2CE-DF81132DEAF0}" type="datetime1">
              <a:rPr lang="en-GB" smtClean="0"/>
              <a:pPr defTabSz="457200"/>
              <a:t>11/06/2021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91A5B-88B0-45C8-AA32-A128D1235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3322E0C6-19E6-4340-B46E-5981A4C7A897}" type="slidenum">
              <a:rPr lang="en-US" smtClean="0"/>
              <a:pPr defTabSz="457200"/>
              <a:t>10</a:t>
            </a:fld>
            <a:endParaRPr lang="en-US" dirty="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403D20-262D-45A7-927B-DFEF3987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146" y="799225"/>
            <a:ext cx="4294781" cy="2099323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B37B5478-9750-4C9C-A68E-DA1575934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217" y="3293108"/>
            <a:ext cx="4293710" cy="209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289F03-6E2A-47A3-833F-5CEA44F57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3" y="3573019"/>
            <a:ext cx="1373578" cy="1369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4EE412-F5CF-4AC7-B349-8B6E39119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947" y="3572342"/>
            <a:ext cx="3814646" cy="24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4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E88B1-B649-4BFD-B808-65A48255C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Power Inspection team mobilised to site to further investigate.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 of the investigations, the team uncovered inner race cracks consistent with the frequencies found in the data analysis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damage is considered severe and unrepairable and an exchange was necessary in accordance with relevant ISO standards and site experience.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location the repair could be carried out up-tower removing the necessity for expensive crane hire.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 this crack also prevented secondary damage to the coupling or the generator. Secondary damage prevention also removed any future requirement for crane hire.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262B56-C10F-405E-A34D-07DFB2C0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Inspection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075D8-BC59-4D31-BB89-D1B6A14C88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142782-0894-4ABE-A492-251C584BA7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fld id="{C9251D54-581B-BB4E-B2CE-DF81132DEAF0}" type="datetime1">
              <a:rPr lang="en-GB" smtClean="0"/>
              <a:pPr defTabSz="457200"/>
              <a:t>11/06/2021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91A5B-88B0-45C8-AA32-A128D1235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3322E0C6-19E6-4340-B46E-5981A4C7A897}" type="slidenum">
              <a:rPr lang="en-US" smtClean="0"/>
              <a:pPr defTabSz="457200"/>
              <a:t>11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8B4B4F-E530-4157-B9EA-F44CD1713F7E}"/>
              </a:ext>
            </a:extLst>
          </p:cNvPr>
          <p:cNvGrpSpPr/>
          <p:nvPr/>
        </p:nvGrpSpPr>
        <p:grpSpPr>
          <a:xfrm>
            <a:off x="7736217" y="836716"/>
            <a:ext cx="4038175" cy="3028631"/>
            <a:chOff x="7736217" y="836716"/>
            <a:chExt cx="4038175" cy="3028631"/>
          </a:xfrm>
        </p:grpSpPr>
        <p:pic>
          <p:nvPicPr>
            <p:cNvPr id="9" name="Picture 8" descr="A picture containing meter, electronics, parking, camera lens&#10;&#10;Description automatically generated">
              <a:extLst>
                <a:ext uri="{FF2B5EF4-FFF2-40B4-BE49-F238E27FC236}">
                  <a16:creationId xmlns:a16="http://schemas.microsoft.com/office/drawing/2014/main" id="{86C0C593-90AF-4D7D-BE3D-B4AD3F32D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36217" y="836716"/>
              <a:ext cx="4038175" cy="30286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9150D0-A053-4067-8607-FBDCDB6C50E7}"/>
                </a:ext>
              </a:extLst>
            </p:cNvPr>
            <p:cNvSpPr/>
            <p:nvPr/>
          </p:nvSpPr>
          <p:spPr>
            <a:xfrm>
              <a:off x="9449921" y="2181154"/>
              <a:ext cx="932507" cy="905347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723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C810C3-E1DA-4F02-AAC2-EF5506FB2324}"/>
              </a:ext>
            </a:extLst>
          </p:cNvPr>
          <p:cNvSpPr txBox="1">
            <a:spLocks/>
          </p:cNvSpPr>
          <p:nvPr/>
        </p:nvSpPr>
        <p:spPr>
          <a:xfrm>
            <a:off x="499209" y="-4834"/>
            <a:ext cx="5629948" cy="521063"/>
          </a:xfrm>
          <a:prstGeom prst="rect">
            <a:avLst/>
          </a:prstGeom>
          <a:solidFill>
            <a:srgbClr val="B2B2B2"/>
          </a:solidFill>
        </p:spPr>
        <p:txBody>
          <a:bodyPr vert="horz" wrap="none" lIns="216000" tIns="180000" rIns="216000" bIns="144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Independent CMS, vibration trend analysis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0C321F-3A58-4BFC-AFC5-72DAC7755EFB}"/>
              </a:ext>
            </a:extLst>
          </p:cNvPr>
          <p:cNvSpPr txBox="1">
            <a:spLocks/>
          </p:cNvSpPr>
          <p:nvPr/>
        </p:nvSpPr>
        <p:spPr>
          <a:xfrm>
            <a:off x="298883" y="1367034"/>
            <a:ext cx="6074889" cy="2824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Understand the kinematic maths of Fan Issue</a:t>
            </a:r>
          </a:p>
          <a:p>
            <a:r>
              <a:rPr lang="en-GB" sz="2000" dirty="0"/>
              <a:t>Change at next visit</a:t>
            </a:r>
          </a:p>
          <a:p>
            <a:r>
              <a:rPr lang="en-GB" sz="2000" dirty="0"/>
              <a:t>Cost of fan ~ £20</a:t>
            </a:r>
          </a:p>
          <a:p>
            <a:r>
              <a:rPr lang="en-GB" sz="2000" dirty="0"/>
              <a:t>Cost of exchange of cabinet ~ £k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3ABF565-BDDA-4C45-AA23-AC0F4825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0" y="720958"/>
            <a:ext cx="7459459" cy="4855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Sometimes it’s just a fan – NP Monitoring</a:t>
            </a: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901DDBB4-4491-4237-B662-17E1C89D1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82" y="840463"/>
            <a:ext cx="5249251" cy="258853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0AC6A1-2DB4-451E-B64A-C5EAF5DAE890}"/>
              </a:ext>
            </a:extLst>
          </p:cNvPr>
          <p:cNvCxnSpPr>
            <a:cxnSpLocks/>
          </p:cNvCxnSpPr>
          <p:nvPr/>
        </p:nvCxnSpPr>
        <p:spPr>
          <a:xfrm flipV="1">
            <a:off x="5138535" y="2587179"/>
            <a:ext cx="4213174" cy="463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E21557-AFD5-4D97-8185-FD6835C158EC}"/>
              </a:ext>
            </a:extLst>
          </p:cNvPr>
          <p:cNvCxnSpPr>
            <a:cxnSpLocks/>
          </p:cNvCxnSpPr>
          <p:nvPr/>
        </p:nvCxnSpPr>
        <p:spPr>
          <a:xfrm flipV="1">
            <a:off x="5138535" y="1406965"/>
            <a:ext cx="4538640" cy="1643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00A26A-B49F-4AEB-9B07-BD41BA9F4D3A}"/>
              </a:ext>
            </a:extLst>
          </p:cNvPr>
          <p:cNvCxnSpPr>
            <a:cxnSpLocks/>
          </p:cNvCxnSpPr>
          <p:nvPr/>
        </p:nvCxnSpPr>
        <p:spPr>
          <a:xfrm flipV="1">
            <a:off x="5138535" y="1981124"/>
            <a:ext cx="2348331" cy="10696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90F335-43FF-4CED-AB6C-6313BEF37723}"/>
              </a:ext>
            </a:extLst>
          </p:cNvPr>
          <p:cNvCxnSpPr>
            <a:cxnSpLocks/>
          </p:cNvCxnSpPr>
          <p:nvPr/>
        </p:nvCxnSpPr>
        <p:spPr>
          <a:xfrm flipV="1">
            <a:off x="5138535" y="2225671"/>
            <a:ext cx="5813444" cy="825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7">
            <a:extLst>
              <a:ext uri="{FF2B5EF4-FFF2-40B4-BE49-F238E27FC236}">
                <a16:creationId xmlns:a16="http://schemas.microsoft.com/office/drawing/2014/main" id="{3B274AF8-9763-4B04-A785-7E6BA388407B}"/>
              </a:ext>
            </a:extLst>
          </p:cNvPr>
          <p:cNvSpPr txBox="1">
            <a:spLocks/>
          </p:cNvSpPr>
          <p:nvPr/>
        </p:nvSpPr>
        <p:spPr>
          <a:xfrm>
            <a:off x="249269" y="3295318"/>
            <a:ext cx="7459459" cy="4855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dirty="0"/>
              <a:t>Sometimes it’s the brakes – NP EOW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D49F981F-7DAD-42F0-BFEA-0E9AF09E20A6}"/>
              </a:ext>
            </a:extLst>
          </p:cNvPr>
          <p:cNvSpPr txBox="1">
            <a:spLocks/>
          </p:cNvSpPr>
          <p:nvPr/>
        </p:nvSpPr>
        <p:spPr>
          <a:xfrm>
            <a:off x="298883" y="3869477"/>
            <a:ext cx="5031031" cy="28803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Yaw brakes failing</a:t>
            </a:r>
          </a:p>
          <a:p>
            <a:r>
              <a:rPr lang="en-GB" sz="2000" dirty="0"/>
              <a:t>Brake Dust</a:t>
            </a:r>
          </a:p>
          <a:p>
            <a:r>
              <a:rPr lang="en-GB" sz="2000" dirty="0"/>
              <a:t>Component exchange at next visit</a:t>
            </a:r>
          </a:p>
          <a:p>
            <a:r>
              <a:rPr lang="en-GB" sz="2000" dirty="0"/>
              <a:t>Cost of exchange of brakes ~£00’s</a:t>
            </a:r>
          </a:p>
          <a:p>
            <a:r>
              <a:rPr lang="en-GB" sz="2000" dirty="0"/>
              <a:t>Cost of exchange of yaw gear ~ £</a:t>
            </a:r>
            <a:r>
              <a:rPr lang="en-GB" sz="2000" dirty="0" err="1"/>
              <a:t>ks</a:t>
            </a:r>
            <a:endParaRPr lang="en-GB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8879A37-3349-4EE0-9D16-8C81EB7C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083" y="3600127"/>
            <a:ext cx="5249251" cy="2584996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D22759-DD8F-47DE-B439-9AECF3731DEA}"/>
              </a:ext>
            </a:extLst>
          </p:cNvPr>
          <p:cNvCxnSpPr>
            <a:cxnSpLocks/>
          </p:cNvCxnSpPr>
          <p:nvPr/>
        </p:nvCxnSpPr>
        <p:spPr>
          <a:xfrm>
            <a:off x="5157231" y="4814208"/>
            <a:ext cx="3010120" cy="793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85329DA-05D0-46B1-AB0A-96AA9E317DFC}"/>
              </a:ext>
            </a:extLst>
          </p:cNvPr>
          <p:cNvCxnSpPr>
            <a:cxnSpLocks/>
          </p:cNvCxnSpPr>
          <p:nvPr/>
        </p:nvCxnSpPr>
        <p:spPr>
          <a:xfrm flipV="1">
            <a:off x="5157231" y="4151252"/>
            <a:ext cx="2914427" cy="662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5CB63C9-CD56-46B4-88F3-3D679551455B}"/>
              </a:ext>
            </a:extLst>
          </p:cNvPr>
          <p:cNvCxnSpPr>
            <a:cxnSpLocks/>
          </p:cNvCxnSpPr>
          <p:nvPr/>
        </p:nvCxnSpPr>
        <p:spPr>
          <a:xfrm>
            <a:off x="5220393" y="4808400"/>
            <a:ext cx="4976673" cy="8571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5BC54A-DB6E-402C-AC5A-A91614006447}"/>
              </a:ext>
            </a:extLst>
          </p:cNvPr>
          <p:cNvCxnSpPr>
            <a:cxnSpLocks/>
          </p:cNvCxnSpPr>
          <p:nvPr/>
        </p:nvCxnSpPr>
        <p:spPr>
          <a:xfrm>
            <a:off x="5157231" y="4814208"/>
            <a:ext cx="5891543" cy="7878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7">
            <a:extLst>
              <a:ext uri="{FF2B5EF4-FFF2-40B4-BE49-F238E27FC236}">
                <a16:creationId xmlns:a16="http://schemas.microsoft.com/office/drawing/2014/main" id="{0C2E9F5B-A0AC-42D4-88DD-8210CC502CA5}"/>
              </a:ext>
            </a:extLst>
          </p:cNvPr>
          <p:cNvSpPr txBox="1">
            <a:spLocks/>
          </p:cNvSpPr>
          <p:nvPr/>
        </p:nvSpPr>
        <p:spPr>
          <a:xfrm>
            <a:off x="7052410" y="93711"/>
            <a:ext cx="3144656" cy="4855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2400" dirty="0"/>
              <a:t>SCADA Case Studies</a:t>
            </a:r>
          </a:p>
        </p:txBody>
      </p:sp>
    </p:spTree>
    <p:extLst>
      <p:ext uri="{BB962C8B-B14F-4D97-AF65-F5344CB8AC3E}">
        <p14:creationId xmlns:p14="http://schemas.microsoft.com/office/powerpoint/2010/main" val="393071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B2AE9-FDE7-4859-B337-EAA01B9C52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9209" y="-4834"/>
            <a:ext cx="3404980" cy="521063"/>
          </a:xfrm>
        </p:spPr>
        <p:txBody>
          <a:bodyPr/>
          <a:lstStyle/>
          <a:p>
            <a:r>
              <a:rPr lang="en-GB" dirty="0"/>
              <a:t>Additional case studies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D87E6-CF00-449C-B372-17EBDCC6F206}"/>
              </a:ext>
            </a:extLst>
          </p:cNvPr>
          <p:cNvSpPr/>
          <p:nvPr/>
        </p:nvSpPr>
        <p:spPr>
          <a:xfrm>
            <a:off x="499209" y="1272406"/>
            <a:ext cx="73532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 rotor frequency anomaly due to generator bearing misalignment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 signals identified insulation degradation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IMS fault detection and novel inspection approach to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Gearbox serial defect flagging through fleet analysis 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227B20D-652E-42A6-BF17-4969BAB19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1" r="5530"/>
          <a:stretch/>
        </p:blipFill>
        <p:spPr>
          <a:xfrm>
            <a:off x="7730804" y="38446"/>
            <a:ext cx="4080511" cy="2467920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61504B96-53DC-4230-992A-01D3E48E9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455" y="3259708"/>
            <a:ext cx="4213860" cy="2792942"/>
          </a:xfrm>
          <a:prstGeom prst="rect">
            <a:avLst/>
          </a:prstGeom>
        </p:spPr>
      </p:pic>
      <p:pic>
        <p:nvPicPr>
          <p:cNvPr id="16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D04965-9E97-42C1-BB4E-F13E49D5F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09" y="3720737"/>
            <a:ext cx="4213860" cy="20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08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C810C3-E1DA-4F02-AAC2-EF5506FB2324}"/>
              </a:ext>
            </a:extLst>
          </p:cNvPr>
          <p:cNvSpPr txBox="1">
            <a:spLocks/>
          </p:cNvSpPr>
          <p:nvPr/>
        </p:nvSpPr>
        <p:spPr>
          <a:xfrm>
            <a:off x="499209" y="-4834"/>
            <a:ext cx="3012245" cy="521063"/>
          </a:xfrm>
          <a:prstGeom prst="rect">
            <a:avLst/>
          </a:prstGeom>
          <a:solidFill>
            <a:srgbClr val="B2B2B2"/>
          </a:solidFill>
        </p:spPr>
        <p:txBody>
          <a:bodyPr vert="horz" wrap="none" lIns="216000" tIns="180000" rIns="216000" bIns="144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Condition Monitoring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0C321F-3A58-4BFC-AFC5-72DAC7755EFB}"/>
              </a:ext>
            </a:extLst>
          </p:cNvPr>
          <p:cNvSpPr txBox="1">
            <a:spLocks/>
          </p:cNvSpPr>
          <p:nvPr/>
        </p:nvSpPr>
        <p:spPr>
          <a:xfrm>
            <a:off x="499209" y="882983"/>
            <a:ext cx="4696246" cy="2824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kinematic maths of rotating gears and bearings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software skills to process the data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industry standards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 to avoid crane costs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the site team in implementing predictive maintenance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26A730-0E8B-4A65-9D7B-3959B00111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50" y="4074231"/>
            <a:ext cx="2639763" cy="1979931"/>
          </a:xfrm>
          <a:prstGeom prst="rect">
            <a:avLst/>
          </a:prstGeom>
        </p:spPr>
      </p:pic>
      <p:pic>
        <p:nvPicPr>
          <p:cNvPr id="11" name="Picture 2" descr="100IV7R1_0202">
            <a:extLst>
              <a:ext uri="{FF2B5EF4-FFF2-40B4-BE49-F238E27FC236}">
                <a16:creationId xmlns:a16="http://schemas.microsoft.com/office/drawing/2014/main" id="{1FDF16C7-7042-4A8E-9D26-71311276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9684" r="9684"/>
          <a:stretch>
            <a:fillRect/>
          </a:stretch>
        </p:blipFill>
        <p:spPr bwMode="auto">
          <a:xfrm>
            <a:off x="6820615" y="1585334"/>
            <a:ext cx="2520000" cy="21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DarylH\Documents\Inspection Campaigns\Tawhiri Power\Pakini Nui\Endoscope\T06\RG\1510070018.JPG">
            <a:extLst>
              <a:ext uri="{FF2B5EF4-FFF2-40B4-BE49-F238E27FC236}">
                <a16:creationId xmlns:a16="http://schemas.microsoft.com/office/drawing/2014/main" id="{3B349C96-D623-441B-8E2C-CE110462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8826" r="-191"/>
          <a:stretch>
            <a:fillRect/>
          </a:stretch>
        </p:blipFill>
        <p:spPr bwMode="auto">
          <a:xfrm>
            <a:off x="9472642" y="1585334"/>
            <a:ext cx="2520000" cy="2122143"/>
          </a:xfrm>
          <a:prstGeom prst="rect">
            <a:avLst/>
          </a:prstGeom>
          <a:noFill/>
        </p:spPr>
      </p:pic>
      <p:pic>
        <p:nvPicPr>
          <p:cNvPr id="13" name="Picture 3" descr="C:\Users\DarylH\Documents\Inspection Campaigns\Tawhiri Power\Pakini Nui\Endoscope\T06\RG\1510070017.JPG">
            <a:extLst>
              <a:ext uri="{FF2B5EF4-FFF2-40B4-BE49-F238E27FC236}">
                <a16:creationId xmlns:a16="http://schemas.microsoft.com/office/drawing/2014/main" id="{B1CF81E3-A080-4377-A7E2-F5E43189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8826" r="-5"/>
          <a:stretch>
            <a:fillRect/>
          </a:stretch>
        </p:blipFill>
        <p:spPr bwMode="auto">
          <a:xfrm>
            <a:off x="6820054" y="3842503"/>
            <a:ext cx="2520000" cy="2116949"/>
          </a:xfrm>
          <a:prstGeom prst="rect">
            <a:avLst/>
          </a:prstGeom>
          <a:noFill/>
        </p:spPr>
      </p:pic>
      <p:pic>
        <p:nvPicPr>
          <p:cNvPr id="18" name="Picture 2" descr="C:\Users\DarylH\Documents\Inspection Campaigns\Tawhiri Power\Pakini Nui\Endoscope\T06\SG\1510070036.JPG">
            <a:extLst>
              <a:ext uri="{FF2B5EF4-FFF2-40B4-BE49-F238E27FC236}">
                <a16:creationId xmlns:a16="http://schemas.microsoft.com/office/drawing/2014/main" id="{CCB67ED9-FA95-46C3-AE4F-D1C78411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68310" y="3849583"/>
            <a:ext cx="2520000" cy="2098588"/>
          </a:xfrm>
          <a:prstGeom prst="rect">
            <a:avLst/>
          </a:prstGeom>
          <a:noFill/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E869E99-A68F-4341-83FA-C08F36077494}"/>
              </a:ext>
            </a:extLst>
          </p:cNvPr>
          <p:cNvSpPr txBox="1">
            <a:spLocks/>
          </p:cNvSpPr>
          <p:nvPr/>
        </p:nvSpPr>
        <p:spPr>
          <a:xfrm>
            <a:off x="6691854" y="355450"/>
            <a:ext cx="5296456" cy="725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get here it is too late</a:t>
            </a:r>
          </a:p>
        </p:txBody>
      </p:sp>
    </p:spTree>
    <p:extLst>
      <p:ext uri="{BB962C8B-B14F-4D97-AF65-F5344CB8AC3E}">
        <p14:creationId xmlns:p14="http://schemas.microsoft.com/office/powerpoint/2010/main" val="217718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C1A79-9874-4CEA-B002-862015667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Ultrasound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rotating components, e.g. bearings, industry best practices and experience provides the following guidelines when analysing ultrasonic data:</a:t>
            </a:r>
          </a:p>
          <a:p>
            <a:pPr lvl="1" indent="-342900" algn="just">
              <a:lnSpc>
                <a:spcPct val="13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8 dB gain over baseline indicates pre-failure or lack of lubrication. </a:t>
            </a:r>
            <a:endParaRPr lang="en-GB" sz="1600" dirty="0">
              <a:solidFill>
                <a:srgbClr val="1D1D1B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lnSpc>
                <a:spcPct val="13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12 dB increase establishes the very beginning of the failure mode. </a:t>
            </a:r>
            <a:endParaRPr lang="en-GB" sz="1600" dirty="0">
              <a:solidFill>
                <a:srgbClr val="1D1D1B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lnSpc>
                <a:spcPct val="13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16 dB gain indicates advanced failure condition </a:t>
            </a:r>
            <a:endParaRPr lang="en-GB" sz="1600" dirty="0">
              <a:solidFill>
                <a:srgbClr val="1D1D1B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lnSpc>
                <a:spcPct val="13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35-50 dB gain warns of catastrophic failure.</a:t>
            </a:r>
          </a:p>
          <a:p>
            <a:pPr lvl="1" indent="-342900" algn="just">
              <a:lnSpc>
                <a:spcPct val="13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en-GB" sz="1600" dirty="0">
              <a:solidFill>
                <a:srgbClr val="22222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Thermography</a:t>
            </a:r>
          </a:p>
          <a:p>
            <a:pPr marL="400050" lvl="1" indent="-2857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study of emissivity</a:t>
            </a:r>
          </a:p>
          <a:p>
            <a:pPr marL="400050" lvl="1" indent="-285750" algn="just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2222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Excellent for detection of hotspots, electrical issues, electrical resistance leakage</a:t>
            </a:r>
            <a:endParaRPr lang="en-GB" sz="1600" dirty="0">
              <a:solidFill>
                <a:srgbClr val="1D1D1B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B0BF98-219D-4B03-8E2B-0A97CFD20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Ultrasound and Thermography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1684E86B-4A6B-4E19-896C-54FB83DE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9" y="28374"/>
            <a:ext cx="9793088" cy="376291"/>
          </a:xfrm>
        </p:spPr>
        <p:txBody>
          <a:bodyPr/>
          <a:lstStyle/>
          <a:p>
            <a:r>
              <a:rPr lang="en-GB" dirty="0"/>
              <a:t>Further Techniques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BCA033-FFBE-44E6-97D1-5A6C08D5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512" y="1318950"/>
            <a:ext cx="5257143" cy="2590476"/>
          </a:xfrm>
          <a:prstGeom prst="rect">
            <a:avLst/>
          </a:prstGeom>
        </p:spPr>
      </p:pic>
      <p:pic>
        <p:nvPicPr>
          <p:cNvPr id="2050" name="Picture 2" descr="Employing unmanned aerial vehicle to monitor the health condition of wind  turbines">
            <a:extLst>
              <a:ext uri="{FF2B5EF4-FFF2-40B4-BE49-F238E27FC236}">
                <a16:creationId xmlns:a16="http://schemas.microsoft.com/office/drawing/2014/main" id="{752D10C9-4409-4A8A-B27C-2A2FE128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88" y="4691325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4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C810C3-E1DA-4F02-AAC2-EF5506FB2324}"/>
              </a:ext>
            </a:extLst>
          </p:cNvPr>
          <p:cNvSpPr txBox="1">
            <a:spLocks/>
          </p:cNvSpPr>
          <p:nvPr/>
        </p:nvSpPr>
        <p:spPr>
          <a:xfrm>
            <a:off x="499209" y="-4834"/>
            <a:ext cx="1793963" cy="521063"/>
          </a:xfrm>
          <a:prstGeom prst="rect">
            <a:avLst/>
          </a:prstGeom>
          <a:solidFill>
            <a:srgbClr val="B2B2B2"/>
          </a:solidFill>
        </p:spPr>
        <p:txBody>
          <a:bodyPr vert="horz" wrap="none" lIns="216000" tIns="180000" rIns="216000" bIns="144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Conclusion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0C321F-3A58-4BFC-AFC5-72DAC7755EFB}"/>
              </a:ext>
            </a:extLst>
          </p:cNvPr>
          <p:cNvSpPr txBox="1">
            <a:spLocks/>
          </p:cNvSpPr>
          <p:nvPr/>
        </p:nvSpPr>
        <p:spPr>
          <a:xfrm>
            <a:off x="499208" y="740310"/>
            <a:ext cx="10084971" cy="564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approach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to use multiple analysis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Detect, identify and quantify with multiple approaches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Continual monitoring with sophisticated signal processing algorithms to assist with damage detection and categorisation of faults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drive-train vibration data with SCADA improves the likelihood of detecting potential failures</a:t>
            </a: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Owner Benefits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 in health of fleet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Minimise downtime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Uncover damage patterns prior to these becoming critical, provide the ability to repair rather than downtime and replace prior to damage escalation and secondary damaged effects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data collection for analysis for performance and life extension analysis</a:t>
            </a:r>
          </a:p>
          <a:p>
            <a:pPr lvl="1"/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9868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A5D4-937F-4D18-ABBD-A2243250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36713"/>
            <a:ext cx="8575423" cy="443198"/>
          </a:xfrm>
        </p:spPr>
        <p:txBody>
          <a:bodyPr/>
          <a:lstStyle/>
          <a:p>
            <a:r>
              <a:rPr lang="en-GB" dirty="0"/>
              <a:t>What is Condition M</a:t>
            </a:r>
            <a:r>
              <a:rPr lang="en-GB" sz="3600" dirty="0"/>
              <a:t>onitoring?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32311-CAB2-42A7-B866-E05B8D74C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ISO 13372:2012</a:t>
            </a:r>
            <a:r>
              <a:rPr lang="en-GB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defines Condition Monitoring (CM) as; </a:t>
            </a:r>
          </a:p>
          <a:p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‘The detection and collection of information and data that indicate the state of a machine’. </a:t>
            </a:r>
          </a:p>
          <a:p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CM techniques, sometimes referred to as Predictive Maintenance (PM) are proven in the industry to provide major improvements to plan and asset reliability.’</a:t>
            </a:r>
          </a:p>
          <a:p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Reliability incorporates historical failures, repair and downtime, these can be measured in terms of availability.</a:t>
            </a:r>
          </a:p>
          <a:p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rivetrain components are the most frequent and most expensive components to repair. It is widely thought that 10% of all major component failures can be attributed to the gearbox alone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0F490-07CB-482C-9878-DA6B9B3C4BB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9209" y="-4834"/>
            <a:ext cx="3012245" cy="521063"/>
          </a:xfrm>
        </p:spPr>
        <p:txBody>
          <a:bodyPr/>
          <a:lstStyle/>
          <a:p>
            <a:r>
              <a:rPr lang="en-GB" dirty="0"/>
              <a:t>Condition Monitoring</a:t>
            </a:r>
          </a:p>
        </p:txBody>
      </p:sp>
      <p:pic>
        <p:nvPicPr>
          <p:cNvPr id="5" name="Picture Placeholder 8" descr="A rainbow over a body of water&#10;&#10;Description automatically generated">
            <a:extLst>
              <a:ext uri="{FF2B5EF4-FFF2-40B4-BE49-F238E27FC236}">
                <a16:creationId xmlns:a16="http://schemas.microsoft.com/office/drawing/2014/main" id="{993EE166-9AFC-4DB8-A388-6FDADFB81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8" r="31758"/>
          <a:stretch>
            <a:fillRect/>
          </a:stretch>
        </p:blipFill>
        <p:spPr>
          <a:xfrm>
            <a:off x="10053263" y="301141"/>
            <a:ext cx="1015879" cy="20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9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A5D4-937F-4D18-ABBD-A2243250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36713"/>
            <a:ext cx="8575423" cy="521064"/>
          </a:xfrm>
        </p:spPr>
        <p:txBody>
          <a:bodyPr/>
          <a:lstStyle/>
          <a:p>
            <a:r>
              <a:rPr lang="en-GB" sz="3600" dirty="0"/>
              <a:t>Why do we need monitoring?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32311-CAB2-42A7-B866-E05B8D74C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drivetrain of a Wind Turbine Generator (WTG) is composed of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 bearing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ain shaft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Gearbox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igh speed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enerator shaft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enerator (including generator bearings). </a:t>
            </a:r>
          </a:p>
          <a:p>
            <a:endParaRPr lang="en-GB" sz="1800" dirty="0">
              <a:latin typeface="Times New Roman" panose="02020603050405020304" pitchFamily="18" charset="0"/>
            </a:endParaRPr>
          </a:p>
          <a:p>
            <a:endParaRPr lang="en-GB" sz="1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69201A-9769-456F-A482-C095DC218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50819"/>
              </p:ext>
            </p:extLst>
          </p:nvPr>
        </p:nvGraphicFramePr>
        <p:xfrm>
          <a:off x="5962166" y="3789313"/>
          <a:ext cx="573246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32871" imgH="788873" progId="Word.Document.12">
                  <p:embed/>
                </p:oleObj>
              </mc:Choice>
              <mc:Fallback>
                <p:oleObj name="Document" r:id="rId2" imgW="5732871" imgH="788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62166" y="3789313"/>
                        <a:ext cx="5732463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D3E48-F038-4E3D-A3F5-394CD5410E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9209" y="-4834"/>
            <a:ext cx="3012245" cy="521063"/>
          </a:xfrm>
        </p:spPr>
        <p:txBody>
          <a:bodyPr/>
          <a:lstStyle/>
          <a:p>
            <a:r>
              <a:rPr lang="en-GB" dirty="0"/>
              <a:t>Condition Monitoring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BA61F-6333-4531-9BCC-927D1D3BDF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55" y="4651385"/>
            <a:ext cx="5982335" cy="1885950"/>
          </a:xfrm>
          <a:prstGeom prst="rect">
            <a:avLst/>
          </a:prstGeom>
          <a:noFill/>
        </p:spPr>
      </p:pic>
      <p:pic>
        <p:nvPicPr>
          <p:cNvPr id="1026" name="Picture 2" descr="Energies | Free Full-Text | Estimating Health Condition of the Wind Turbine  Drivetrain System">
            <a:extLst>
              <a:ext uri="{FF2B5EF4-FFF2-40B4-BE49-F238E27FC236}">
                <a16:creationId xmlns:a16="http://schemas.microsoft.com/office/drawing/2014/main" id="{588C4FE7-2650-4B67-908D-88E7F565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40" y="1357777"/>
            <a:ext cx="3123606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47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FA20E1E-6382-49E4-A40C-71B2BF2CFA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43600" y="1212601"/>
            <a:ext cx="3419920" cy="2490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Planet Bearing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Material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Subsurface initiated fatigue</a:t>
            </a:r>
          </a:p>
          <a:p>
            <a:pPr lvl="1"/>
            <a:r>
              <a:rPr lang="en-GB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Hertzian Theory</a:t>
            </a:r>
          </a:p>
          <a:p>
            <a:pPr lvl="2"/>
            <a:r>
              <a:rPr lang="en-GB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Microcracks</a:t>
            </a:r>
          </a:p>
          <a:p>
            <a:pPr lvl="2"/>
            <a:r>
              <a:rPr lang="en-GB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Flaking</a:t>
            </a:r>
          </a:p>
          <a:p>
            <a:pPr lvl="2"/>
            <a:r>
              <a:rPr lang="en-GB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Spalling</a:t>
            </a:r>
          </a:p>
          <a:p>
            <a:pPr lvl="2"/>
            <a:r>
              <a:rPr lang="en-GB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Peeling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126977D-012C-4EBF-A43B-DB445F7E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09" y="725678"/>
            <a:ext cx="7459459" cy="5665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/>
              <a:t>Why do we need monitoring?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8695-F998-49F0-8352-CACD4BF0AD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9209" y="-4834"/>
            <a:ext cx="3012245" cy="521063"/>
          </a:xfrm>
        </p:spPr>
        <p:txBody>
          <a:bodyPr/>
          <a:lstStyle/>
          <a:p>
            <a:r>
              <a:rPr lang="en-GB" dirty="0"/>
              <a:t>Condition Monitoring</a:t>
            </a:r>
          </a:p>
        </p:txBody>
      </p:sp>
      <p:pic>
        <p:nvPicPr>
          <p:cNvPr id="6" name="Picture 2" descr="100IV7R1_0202">
            <a:extLst>
              <a:ext uri="{FF2B5EF4-FFF2-40B4-BE49-F238E27FC236}">
                <a16:creationId xmlns:a16="http://schemas.microsoft.com/office/drawing/2014/main" id="{B02CB83E-7A8D-4E5C-8A0E-8F9B3D8350B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/>
          <a:srcRect l="9684" r="9684"/>
          <a:stretch>
            <a:fillRect/>
          </a:stretch>
        </p:blipFill>
        <p:spPr bwMode="auto">
          <a:xfrm>
            <a:off x="1911198" y="1391031"/>
            <a:ext cx="2677428" cy="249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A12E80-A82F-46DB-9FBA-10C0FEB171E2}"/>
              </a:ext>
            </a:extLst>
          </p:cNvPr>
          <p:cNvSpPr txBox="1">
            <a:spLocks/>
          </p:cNvSpPr>
          <p:nvPr/>
        </p:nvSpPr>
        <p:spPr>
          <a:xfrm>
            <a:off x="5943600" y="4189949"/>
            <a:ext cx="3209924" cy="2369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Planet Bearing</a:t>
            </a:r>
          </a:p>
          <a:p>
            <a:pPr lvl="1"/>
            <a:r>
              <a:rPr lang="en-GB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Abrasive Wear</a:t>
            </a:r>
          </a:p>
          <a:p>
            <a:r>
              <a:rPr lang="en-GB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Oil Film</a:t>
            </a:r>
          </a:p>
          <a:p>
            <a:r>
              <a:rPr lang="en-GB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abrasion lines running in direction of rolling contact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3" name="Picture Placeholder 7" descr="C:\Users\DarylH\Documents\Inspection Campaigns\Hampole\Inspection Campaign\GB\T01\Senvion-R92687\PL1-B002.JPG">
            <a:extLst>
              <a:ext uri="{FF2B5EF4-FFF2-40B4-BE49-F238E27FC236}">
                <a16:creationId xmlns:a16="http://schemas.microsoft.com/office/drawing/2014/main" id="{1ADFA9C2-C046-4882-B359-4D791C4B3B60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42" r="149"/>
          <a:stretch>
            <a:fillRect/>
          </a:stretch>
        </p:blipFill>
        <p:spPr bwMode="auto">
          <a:xfrm>
            <a:off x="1911198" y="3998759"/>
            <a:ext cx="2677428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57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C810C3-E1DA-4F02-AAC2-EF5506FB2324}"/>
              </a:ext>
            </a:extLst>
          </p:cNvPr>
          <p:cNvSpPr txBox="1">
            <a:spLocks/>
          </p:cNvSpPr>
          <p:nvPr/>
        </p:nvSpPr>
        <p:spPr>
          <a:xfrm>
            <a:off x="499209" y="-4834"/>
            <a:ext cx="5629948" cy="521063"/>
          </a:xfrm>
          <a:prstGeom prst="rect">
            <a:avLst/>
          </a:prstGeom>
          <a:solidFill>
            <a:srgbClr val="B2B2B2"/>
          </a:solidFill>
        </p:spPr>
        <p:txBody>
          <a:bodyPr vert="horz" wrap="none" lIns="216000" tIns="180000" rIns="216000" bIns="144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Independent CMS, vibration trend analysis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FFA1EDA-001F-4667-9860-2482C7D8FEDB}"/>
              </a:ext>
            </a:extLst>
          </p:cNvPr>
          <p:cNvSpPr txBox="1">
            <a:spLocks/>
          </p:cNvSpPr>
          <p:nvPr/>
        </p:nvSpPr>
        <p:spPr>
          <a:xfrm>
            <a:off x="499209" y="595646"/>
            <a:ext cx="6358791" cy="5472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remote monitoring systems are SCADA, tribology and Vibration Monitoring: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techniques include Ultrasound and Thermography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Collectively known as a Condition Monitoring System (CMS)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SCADA offers an excellent approach for analysis of low frequency signals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Temperatures, pressures, particle count, current, shaft speeds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monitoring provides a superior method of damage detection, albeit at a higher cost (computational and financial)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can be pin-pointed</a:t>
            </a:r>
          </a:p>
          <a:p>
            <a:pPr marL="742950" lvl="1" indent="-28575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well developed mathematical methods e.g. the Fast Fourier Transform (FFT), enveloping, wavelets</a:t>
            </a:r>
          </a:p>
          <a:p>
            <a:pPr marL="742950" lvl="1" indent="-285750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rotational nature of the drivetrain lends itself nicely to being able to mathematically determine events per cycle</a:t>
            </a:r>
          </a:p>
          <a:p>
            <a:endParaRPr lang="en-US" sz="1800" dirty="0"/>
          </a:p>
        </p:txBody>
      </p:sp>
      <p:pic>
        <p:nvPicPr>
          <p:cNvPr id="13" name="Picture Placeholder 7">
            <a:extLst>
              <a:ext uri="{FF2B5EF4-FFF2-40B4-BE49-F238E27FC236}">
                <a16:creationId xmlns:a16="http://schemas.microsoft.com/office/drawing/2014/main" id="{F5F3C008-E21C-462B-BE22-C04F67DBB3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704" r="7926"/>
          <a:stretch/>
        </p:blipFill>
        <p:spPr>
          <a:xfrm>
            <a:off x="7969797" y="136722"/>
            <a:ext cx="2759825" cy="2945121"/>
          </a:xfrm>
          <a:prstGeom prst="rect">
            <a:avLst/>
          </a:prstGeom>
        </p:spPr>
      </p:pic>
      <p:pic>
        <p:nvPicPr>
          <p:cNvPr id="14" name="Picture 13" descr="A close up of a camera&#10;&#10;Description automatically generated">
            <a:extLst>
              <a:ext uri="{FF2B5EF4-FFF2-40B4-BE49-F238E27FC236}">
                <a16:creationId xmlns:a16="http://schemas.microsoft.com/office/drawing/2014/main" id="{EFC2EA6B-1F2D-48D6-B668-F70B76047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27" y="3601590"/>
            <a:ext cx="2292096" cy="2292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1886AA-8D01-453D-A901-2E5908B842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3" y="4045645"/>
            <a:ext cx="1871980" cy="14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2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C810C3-E1DA-4F02-AAC2-EF5506FB2324}"/>
              </a:ext>
            </a:extLst>
          </p:cNvPr>
          <p:cNvSpPr txBox="1">
            <a:spLocks/>
          </p:cNvSpPr>
          <p:nvPr/>
        </p:nvSpPr>
        <p:spPr>
          <a:xfrm>
            <a:off x="499209" y="-4834"/>
            <a:ext cx="5629948" cy="521063"/>
          </a:xfrm>
          <a:prstGeom prst="rect">
            <a:avLst/>
          </a:prstGeom>
          <a:solidFill>
            <a:srgbClr val="B2B2B2"/>
          </a:solidFill>
        </p:spPr>
        <p:txBody>
          <a:bodyPr vert="horz" wrap="none" lIns="216000" tIns="180000" rIns="216000" bIns="144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Independent CMS, vibration trend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39CD7D-37C8-4769-8A7E-B9F4969A0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640" y="3588814"/>
            <a:ext cx="2374664" cy="2462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F929E4-1DB9-49BA-99EE-45288E48F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88" y="975232"/>
            <a:ext cx="2587367" cy="2293954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0C321F-3A58-4BFC-AFC5-72DAC7755EFB}"/>
              </a:ext>
            </a:extLst>
          </p:cNvPr>
          <p:cNvSpPr txBox="1">
            <a:spLocks/>
          </p:cNvSpPr>
          <p:nvPr/>
        </p:nvSpPr>
        <p:spPr>
          <a:xfrm>
            <a:off x="8822913" y="656692"/>
            <a:ext cx="3300412" cy="55446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the time series</a:t>
            </a: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Fourier Transform to get the frequency content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 in how many times something happens per second or per revolution</a:t>
            </a:r>
          </a:p>
          <a:p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Reference with our calculations</a:t>
            </a:r>
          </a:p>
        </p:txBody>
      </p:sp>
      <p:pic>
        <p:nvPicPr>
          <p:cNvPr id="16" name="Picture 15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1EF56031-F997-4BF2-862C-5C8BCD21A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23" y="3359335"/>
            <a:ext cx="5577390" cy="2860719"/>
          </a:xfrm>
          <a:prstGeom prst="rect">
            <a:avLst/>
          </a:prstGeom>
        </p:spPr>
      </p:pic>
      <p:pic>
        <p:nvPicPr>
          <p:cNvPr id="18" name="Picture 17" descr="A picture containing text, sitting, covered, white&#10;&#10;Description automatically generated">
            <a:extLst>
              <a:ext uri="{FF2B5EF4-FFF2-40B4-BE49-F238E27FC236}">
                <a16:creationId xmlns:a16="http://schemas.microsoft.com/office/drawing/2014/main" id="{4D10B7AB-719D-4270-861A-62CC3DA99E9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41" y="691210"/>
            <a:ext cx="5576400" cy="28620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4B0924-F08D-4888-8AA9-511579298B58}"/>
              </a:ext>
            </a:extLst>
          </p:cNvPr>
          <p:cNvCxnSpPr>
            <a:cxnSpLocks/>
          </p:cNvCxnSpPr>
          <p:nvPr/>
        </p:nvCxnSpPr>
        <p:spPr>
          <a:xfrm flipH="1">
            <a:off x="6960114" y="3967738"/>
            <a:ext cx="1882627" cy="1540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219833-8AE2-4BB7-9B9C-988B049A1E0D}"/>
              </a:ext>
            </a:extLst>
          </p:cNvPr>
          <p:cNvCxnSpPr>
            <a:cxnSpLocks/>
          </p:cNvCxnSpPr>
          <p:nvPr/>
        </p:nvCxnSpPr>
        <p:spPr>
          <a:xfrm flipH="1">
            <a:off x="5418052" y="3962985"/>
            <a:ext cx="3445507" cy="1241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7E8F15-83CD-480B-8A77-8DF588F449B7}"/>
              </a:ext>
            </a:extLst>
          </p:cNvPr>
          <p:cNvCxnSpPr>
            <a:cxnSpLocks/>
          </p:cNvCxnSpPr>
          <p:nvPr/>
        </p:nvCxnSpPr>
        <p:spPr>
          <a:xfrm flipH="1">
            <a:off x="4542501" y="3962985"/>
            <a:ext cx="4300240" cy="1847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8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C810C3-E1DA-4F02-AAC2-EF5506FB2324}"/>
              </a:ext>
            </a:extLst>
          </p:cNvPr>
          <p:cNvSpPr txBox="1">
            <a:spLocks/>
          </p:cNvSpPr>
          <p:nvPr/>
        </p:nvSpPr>
        <p:spPr>
          <a:xfrm>
            <a:off x="499209" y="-4834"/>
            <a:ext cx="4057403" cy="521063"/>
          </a:xfrm>
          <a:prstGeom prst="rect">
            <a:avLst/>
          </a:prstGeom>
          <a:solidFill>
            <a:srgbClr val="B2B2B2"/>
          </a:solidFill>
        </p:spPr>
        <p:txBody>
          <a:bodyPr vert="horz" wrap="none" lIns="216000" tIns="180000" rIns="216000" bIns="144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CMS, vibration trend analysis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0C321F-3A58-4BFC-AFC5-72DAC7755EFB}"/>
              </a:ext>
            </a:extLst>
          </p:cNvPr>
          <p:cNvSpPr txBox="1">
            <a:spLocks/>
          </p:cNvSpPr>
          <p:nvPr/>
        </p:nvSpPr>
        <p:spPr>
          <a:xfrm>
            <a:off x="7786874" y="749979"/>
            <a:ext cx="3300412" cy="55446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identification at of a rolling element damage and planetary bearings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Verified by inspections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detection to inform site maintenance activities and proactive repairs where possible</a:t>
            </a:r>
          </a:p>
        </p:txBody>
      </p:sp>
      <p:pic>
        <p:nvPicPr>
          <p:cNvPr id="16" name="Picture 15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1EF56031-F997-4BF2-862C-5C8BCD21A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5" y="749139"/>
            <a:ext cx="5577390" cy="2860719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4B0924-F08D-4888-8AA9-511579298B58}"/>
              </a:ext>
            </a:extLst>
          </p:cNvPr>
          <p:cNvCxnSpPr>
            <a:cxnSpLocks/>
          </p:cNvCxnSpPr>
          <p:nvPr/>
        </p:nvCxnSpPr>
        <p:spPr>
          <a:xfrm>
            <a:off x="4542500" y="3017520"/>
            <a:ext cx="3063645" cy="825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219833-8AE2-4BB7-9B9C-988B049A1E0D}"/>
              </a:ext>
            </a:extLst>
          </p:cNvPr>
          <p:cNvCxnSpPr>
            <a:cxnSpLocks/>
          </p:cNvCxnSpPr>
          <p:nvPr/>
        </p:nvCxnSpPr>
        <p:spPr>
          <a:xfrm>
            <a:off x="2951018" y="3108960"/>
            <a:ext cx="3144982" cy="806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7E8F15-83CD-480B-8A77-8DF588F449B7}"/>
              </a:ext>
            </a:extLst>
          </p:cNvPr>
          <p:cNvCxnSpPr>
            <a:cxnSpLocks/>
          </p:cNvCxnSpPr>
          <p:nvPr/>
        </p:nvCxnSpPr>
        <p:spPr>
          <a:xfrm>
            <a:off x="1895302" y="2934393"/>
            <a:ext cx="3548434" cy="9812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43C5984-A63E-4E5F-9656-D3582BFA0E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9202" y="4090213"/>
            <a:ext cx="2743200" cy="210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73A8E3-5399-4486-A3C4-773E3767B6E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4213" y="4090213"/>
            <a:ext cx="2743200" cy="2101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23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C810C3-E1DA-4F02-AAC2-EF5506FB2324}"/>
              </a:ext>
            </a:extLst>
          </p:cNvPr>
          <p:cNvSpPr txBox="1">
            <a:spLocks/>
          </p:cNvSpPr>
          <p:nvPr/>
        </p:nvSpPr>
        <p:spPr>
          <a:xfrm>
            <a:off x="499209" y="-4834"/>
            <a:ext cx="5629948" cy="521063"/>
          </a:xfrm>
          <a:prstGeom prst="rect">
            <a:avLst/>
          </a:prstGeom>
          <a:solidFill>
            <a:srgbClr val="B2B2B2"/>
          </a:solidFill>
        </p:spPr>
        <p:txBody>
          <a:bodyPr vert="horz" wrap="none" lIns="216000" tIns="180000" rIns="216000" bIns="144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Independent CMS, vibration trend analysis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0C321F-3A58-4BFC-AFC5-72DAC7755EFB}"/>
              </a:ext>
            </a:extLst>
          </p:cNvPr>
          <p:cNvSpPr txBox="1">
            <a:spLocks/>
          </p:cNvSpPr>
          <p:nvPr/>
        </p:nvSpPr>
        <p:spPr>
          <a:xfrm>
            <a:off x="499209" y="882983"/>
            <a:ext cx="4696246" cy="24758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detection can also be performed by frequency variation analysis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shaft damage with low speed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identified on four turbines and claimed under warranty due to NP analysis</a:t>
            </a:r>
          </a:p>
        </p:txBody>
      </p:sp>
      <p:pic>
        <p:nvPicPr>
          <p:cNvPr id="12" name="Picture 11" descr="A picture containing text, sitting, white, small&#10;&#10;Description automatically generated">
            <a:extLst>
              <a:ext uri="{FF2B5EF4-FFF2-40B4-BE49-F238E27FC236}">
                <a16:creationId xmlns:a16="http://schemas.microsoft.com/office/drawing/2014/main" id="{5CC5A719-056A-4DD3-A16B-A7DC3DD44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5469"/>
          <a:stretch/>
        </p:blipFill>
        <p:spPr>
          <a:xfrm>
            <a:off x="7839247" y="2118611"/>
            <a:ext cx="3546715" cy="20816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F61D1D-9218-43B8-BA8B-38AA7A6A07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7475" y="4260359"/>
            <a:ext cx="3090257" cy="2327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7C02CBE-C244-4F87-8863-799200368497}"/>
              </a:ext>
            </a:extLst>
          </p:cNvPr>
          <p:cNvGrpSpPr/>
          <p:nvPr/>
        </p:nvGrpSpPr>
        <p:grpSpPr>
          <a:xfrm>
            <a:off x="1356701" y="3110824"/>
            <a:ext cx="5486570" cy="2161309"/>
            <a:chOff x="414930" y="1518733"/>
            <a:chExt cx="7919772" cy="283811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FB374C-0778-421C-BADC-BACD8E6B1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930" y="1518733"/>
              <a:ext cx="7919772" cy="283811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C73F77-C7E0-438C-AA6A-44D0A25190D9}"/>
                </a:ext>
              </a:extLst>
            </p:cNvPr>
            <p:cNvSpPr/>
            <p:nvPr/>
          </p:nvSpPr>
          <p:spPr>
            <a:xfrm>
              <a:off x="2392326" y="2679405"/>
              <a:ext cx="223283" cy="382772"/>
            </a:xfrm>
            <a:prstGeom prst="rect">
              <a:avLst/>
            </a:prstGeom>
            <a:noFill/>
            <a:ln w="50800">
              <a:solidFill>
                <a:srgbClr val="EF702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715124-7E64-424D-AEA7-81BC62E7F6AF}"/>
                </a:ext>
              </a:extLst>
            </p:cNvPr>
            <p:cNvSpPr/>
            <p:nvPr/>
          </p:nvSpPr>
          <p:spPr>
            <a:xfrm>
              <a:off x="3044456" y="2682943"/>
              <a:ext cx="223283" cy="382772"/>
            </a:xfrm>
            <a:prstGeom prst="rect">
              <a:avLst/>
            </a:prstGeom>
            <a:noFill/>
            <a:ln w="50800">
              <a:solidFill>
                <a:srgbClr val="EF702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2AA0E-9F2D-45DA-9F9E-E380A06C0068}"/>
                </a:ext>
              </a:extLst>
            </p:cNvPr>
            <p:cNvSpPr/>
            <p:nvPr/>
          </p:nvSpPr>
          <p:spPr>
            <a:xfrm>
              <a:off x="4150244" y="2672314"/>
              <a:ext cx="223283" cy="382772"/>
            </a:xfrm>
            <a:prstGeom prst="rect">
              <a:avLst/>
            </a:prstGeom>
            <a:noFill/>
            <a:ln w="50800">
              <a:solidFill>
                <a:srgbClr val="EF702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F3F96A-6C0F-433C-968C-4AC51DC67968}"/>
                </a:ext>
              </a:extLst>
            </p:cNvPr>
            <p:cNvSpPr/>
            <p:nvPr/>
          </p:nvSpPr>
          <p:spPr>
            <a:xfrm>
              <a:off x="5628176" y="2682943"/>
              <a:ext cx="223283" cy="382772"/>
            </a:xfrm>
            <a:prstGeom prst="rect">
              <a:avLst/>
            </a:prstGeom>
            <a:noFill/>
            <a:ln w="50800">
              <a:solidFill>
                <a:srgbClr val="EF702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E77A76D-C678-41BB-9790-8D1C799AD4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9247" y="76675"/>
            <a:ext cx="3546715" cy="1981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3295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0C810C3-E1DA-4F02-AAC2-EF5506FB2324}"/>
              </a:ext>
            </a:extLst>
          </p:cNvPr>
          <p:cNvSpPr txBox="1">
            <a:spLocks/>
          </p:cNvSpPr>
          <p:nvPr/>
        </p:nvSpPr>
        <p:spPr>
          <a:xfrm>
            <a:off x="499209" y="-4834"/>
            <a:ext cx="5629948" cy="521063"/>
          </a:xfrm>
          <a:prstGeom prst="rect">
            <a:avLst/>
          </a:prstGeom>
          <a:solidFill>
            <a:srgbClr val="B2B2B2"/>
          </a:solidFill>
        </p:spPr>
        <p:txBody>
          <a:bodyPr vert="horz" wrap="none" lIns="216000" tIns="180000" rIns="216000" bIns="144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3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Independent CMS, vibration trend analysis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0C321F-3A58-4BFC-AFC5-72DAC7755EFB}"/>
              </a:ext>
            </a:extLst>
          </p:cNvPr>
          <p:cNvSpPr txBox="1">
            <a:spLocks/>
          </p:cNvSpPr>
          <p:nvPr/>
        </p:nvSpPr>
        <p:spPr>
          <a:xfrm>
            <a:off x="499209" y="882983"/>
            <a:ext cx="4696246" cy="28244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we raise an alert?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known frequencies over time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against mean levels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Standards are a guide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knowledge and experience within APE team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trends raise alert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F35224-1A52-49EF-8790-25FEE3318B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r="3859"/>
          <a:stretch/>
        </p:blipFill>
        <p:spPr>
          <a:xfrm>
            <a:off x="6668609" y="2213371"/>
            <a:ext cx="5416682" cy="31068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2FCBF-42EE-4061-A7EB-C655D2B21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843" y="255697"/>
            <a:ext cx="3466214" cy="18122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3634EB-5E0F-4B88-AF23-3293422DF992}"/>
              </a:ext>
            </a:extLst>
          </p:cNvPr>
          <p:cNvGrpSpPr/>
          <p:nvPr/>
        </p:nvGrpSpPr>
        <p:grpSpPr>
          <a:xfrm>
            <a:off x="605638" y="4163882"/>
            <a:ext cx="5354587" cy="1684272"/>
            <a:chOff x="605638" y="3537012"/>
            <a:chExt cx="7347515" cy="2311142"/>
          </a:xfrm>
        </p:grpSpPr>
        <p:pic>
          <p:nvPicPr>
            <p:cNvPr id="17" name="Picture 16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D80E4D1D-8175-4638-AE7F-2B66378BA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38" y="3537012"/>
              <a:ext cx="7070651" cy="2311142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1576758-2419-4112-926F-E93C2FDBF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9023" y="3689498"/>
              <a:ext cx="1414130" cy="148299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7">
            <a:extLst>
              <a:ext uri="{FF2B5EF4-FFF2-40B4-BE49-F238E27FC236}">
                <a16:creationId xmlns:a16="http://schemas.microsoft.com/office/drawing/2014/main" id="{4FB631CC-5876-4099-9897-932836E78896}"/>
              </a:ext>
            </a:extLst>
          </p:cNvPr>
          <p:cNvSpPr txBox="1">
            <a:spLocks/>
          </p:cNvSpPr>
          <p:nvPr/>
        </p:nvSpPr>
        <p:spPr>
          <a:xfrm>
            <a:off x="1240255" y="3588713"/>
            <a:ext cx="3738387" cy="4855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2400" dirty="0"/>
              <a:t>Case Study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428F46-B967-4368-960B-A4C5ABA3DB36}"/>
              </a:ext>
            </a:extLst>
          </p:cNvPr>
          <p:cNvSpPr txBox="1">
            <a:spLocks/>
          </p:cNvSpPr>
          <p:nvPr/>
        </p:nvSpPr>
        <p:spPr>
          <a:xfrm>
            <a:off x="6129157" y="5561988"/>
            <a:ext cx="5549813" cy="858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Costly replacement could have been avoided</a:t>
            </a:r>
          </a:p>
        </p:txBody>
      </p:sp>
    </p:spTree>
    <p:extLst>
      <p:ext uri="{BB962C8B-B14F-4D97-AF65-F5344CB8AC3E}">
        <p14:creationId xmlns:p14="http://schemas.microsoft.com/office/powerpoint/2010/main" val="1224954399"/>
      </p:ext>
    </p:extLst>
  </p:cSld>
  <p:clrMapOvr>
    <a:masterClrMapping/>
  </p:clrMapOvr>
</p:sld>
</file>

<file path=ppt/theme/theme1.xml><?xml version="1.0" encoding="utf-8"?>
<a:theme xmlns:a="http://schemas.openxmlformats.org/drawingml/2006/main" name="NPTheme_External">
  <a:themeElements>
    <a:clrScheme name="Natural Power 2020">
      <a:dk1>
        <a:srgbClr val="373636"/>
      </a:dk1>
      <a:lt1>
        <a:srgbClr val="EDEDED"/>
      </a:lt1>
      <a:dk2>
        <a:srgbClr val="646363"/>
      </a:dk2>
      <a:lt2>
        <a:srgbClr val="FFFFFF"/>
      </a:lt2>
      <a:accent1>
        <a:srgbClr val="00A472"/>
      </a:accent1>
      <a:accent2>
        <a:srgbClr val="51AA4D"/>
      </a:accent2>
      <a:accent3>
        <a:srgbClr val="A5A5A5"/>
      </a:accent3>
      <a:accent4>
        <a:srgbClr val="522483"/>
      </a:accent4>
      <a:accent5>
        <a:srgbClr val="007582"/>
      </a:accent5>
      <a:accent6>
        <a:srgbClr val="E60079"/>
      </a:accent6>
      <a:hlink>
        <a:srgbClr val="00A472"/>
      </a:hlink>
      <a:folHlink>
        <a:srgbClr val="0075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80000"/>
          </a:lnSpc>
          <a:defRPr sz="4800" b="1" i="0" dirty="0" smtClean="0">
            <a:solidFill>
              <a:srgbClr val="404040"/>
            </a:solidFill>
            <a:latin typeface="HurmeGeometricSans3 Bold" panose="020B0500020000000000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P_Sales_Pres_AM_Nov 2020_Vattenfall" id="{5C763CC5-612D-4FC6-A940-F65C7922B2F4}" vid="{FA499FAA-CE03-4E2C-B4B9-BB2176407A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B4F0330FF3B4BB715E87A36415CE9" ma:contentTypeVersion="11" ma:contentTypeDescription="Create a new document." ma:contentTypeScope="" ma:versionID="6869e488bf7f9f38ee2b55a29324eb90">
  <xsd:schema xmlns:xsd="http://www.w3.org/2001/XMLSchema" xmlns:xs="http://www.w3.org/2001/XMLSchema" xmlns:p="http://schemas.microsoft.com/office/2006/metadata/properties" xmlns:ns3="88e753f9-76be-4bd6-bd4c-527f68a076dc" xmlns:ns4="9f5396e3-2bdc-43b4-92a9-22709b7fc0e9" targetNamespace="http://schemas.microsoft.com/office/2006/metadata/properties" ma:root="true" ma:fieldsID="0c8db5e6130251d07af9036689315bec" ns3:_="" ns4:_="">
    <xsd:import namespace="88e753f9-76be-4bd6-bd4c-527f68a076dc"/>
    <xsd:import namespace="9f5396e3-2bdc-43b4-92a9-22709b7fc0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753f9-76be-4bd6-bd4c-527f68a07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396e3-2bdc-43b4-92a9-22709b7fc0e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F717F6-4441-476C-80E7-A8048C50BA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EFC0CB-378E-41DE-8198-C6735361BE26}">
  <ds:schemaRefs>
    <ds:schemaRef ds:uri="88e753f9-76be-4bd6-bd4c-527f68a076dc"/>
    <ds:schemaRef ds:uri="9f5396e3-2bdc-43b4-92a9-22709b7fc0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B8AF40-F50B-47BE-A0F6-298E03E1B2C6}">
  <ds:schemaRefs>
    <ds:schemaRef ds:uri="88e753f9-76be-4bd6-bd4c-527f68a076dc"/>
    <ds:schemaRef ds:uri="9f5396e3-2bdc-43b4-92a9-22709b7fc0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NP_Sales_Pres_AM_Nov 2020_Vattenfall</Template>
  <TotalTime>5436</TotalTime>
  <Words>959</Words>
  <Application>Microsoft Office PowerPoint</Application>
  <PresentationFormat>Widescreen</PresentationFormat>
  <Paragraphs>156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Bodoni 72 Book</vt:lpstr>
      <vt:lpstr>Calibri</vt:lpstr>
      <vt:lpstr>Courier New</vt:lpstr>
      <vt:lpstr>HurmeGeometricSans3 Bold</vt:lpstr>
      <vt:lpstr>HurmeGeometricSans3 SemiBold</vt:lpstr>
      <vt:lpstr>Symbol</vt:lpstr>
      <vt:lpstr>Times New Roman</vt:lpstr>
      <vt:lpstr>Wingdings</vt:lpstr>
      <vt:lpstr>NPTheme_External</vt:lpstr>
      <vt:lpstr>Document</vt:lpstr>
      <vt:lpstr>PowerPoint Presentation</vt:lpstr>
      <vt:lpstr>What is Condition Monitoring?</vt:lpstr>
      <vt:lpstr>Why do we need monitoring?</vt:lpstr>
      <vt:lpstr>Why do we need monitoring?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Alarms</vt:lpstr>
      <vt:lpstr>Inspection</vt:lpstr>
      <vt:lpstr>Sometimes it’s just a fan – NP Monitoring</vt:lpstr>
      <vt:lpstr>PowerPoint Presentation</vt:lpstr>
      <vt:lpstr>PowerPoint Presentation</vt:lpstr>
      <vt:lpstr>Further Techniques</vt:lpstr>
      <vt:lpstr>PowerPoint Presentation</vt:lpstr>
    </vt:vector>
  </TitlesOfParts>
  <Manager/>
  <Company>Natural Power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Karen Gold</dc:creator>
  <cp:keywords/>
  <dc:description/>
  <cp:lastModifiedBy>Karen Cambridge</cp:lastModifiedBy>
  <cp:revision>145</cp:revision>
  <dcterms:created xsi:type="dcterms:W3CDTF">2020-11-08T11:27:16Z</dcterms:created>
  <dcterms:modified xsi:type="dcterms:W3CDTF">2021-06-11T20:15:41Z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0x0101009F2B4F0330FF3B4BB715E87A36415CE9</vt:lpwstr>
  </property>
</Properties>
</file>